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8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64.png" ContentType="image/png"/>
  <Override PartName="/ppt/media/image15.jpeg" ContentType="image/jpeg"/>
  <Override PartName="/ppt/media/image99.png" ContentType="image/png"/>
  <Override PartName="/ppt/media/image62.png" ContentType="image/png"/>
  <Override PartName="/ppt/media/image87.png" ContentType="image/png"/>
  <Override PartName="/ppt/media/image75.png" ContentType="image/png"/>
  <Override PartName="/ppt/media/image63.png" ContentType="image/png"/>
  <Override PartName="/ppt/media/image98.png" ContentType="image/png"/>
  <Override PartName="/ppt/media/image61.png" ContentType="image/png"/>
  <Override PartName="/ppt/media/image97.png" ContentType="image/png"/>
  <Override PartName="/ppt/media/image60.png" ContentType="image/png"/>
  <Override PartName="/ppt/media/image96.png" ContentType="image/png"/>
  <Override PartName="/ppt/media/image23.png" ContentType="image/png"/>
  <Override PartName="/ppt/media/image95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79.png" ContentType="image/png"/>
  <Override PartName="/ppt/media/image78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82.png" ContentType="image/png"/>
  <Override PartName="/ppt/media/image5.png" ContentType="image/png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</p:sldIdLst>
  <p:sldSz cx="12801600" cy="77724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1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2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01568C2-FEB8-4EAF-AF95-9FF0E630998B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F869E1-6DC6-48CC-974B-ECB34157E6AD}" type="slidenum">
              <a:t>&lt;#&gt;</a:t>
            </a:fld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5B9C98-2E48-44A4-B611-72CA465E1C4C}" type="slidenum">
              <a:t>&lt;#&gt;</a:t>
            </a:fld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B330229-1F6E-4B21-B79C-847821E9E913}" type="slidenum">
              <a:t>&lt;#&gt;</a:t>
            </a:fld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A9D532-3F9A-4736-901E-5221FF9305EB}" type="slidenum">
              <a:t>&lt;#&gt;</a:t>
            </a:fld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7487465-8A7C-46B3-B3FE-D0F792F51682}" type="slidenum">
              <a:t>&lt;#&gt;</a:t>
            </a:fld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96F825D-D54C-480A-A4A9-8B2A16A8FF97}" type="slidenum">
              <a:t>&lt;#&gt;</a:t>
            </a:fld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D9F7B8C-CE70-4618-9165-F6014F5D70AA}" type="slidenum">
              <a:t>&lt;#&gt;</a:t>
            </a:fld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1B040C-090A-429D-B636-732237C9F1B2}" type="slidenum">
              <a:t>&lt;#&gt;</a:t>
            </a:fld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B4D47B-0DEA-4E64-801B-CA16EBBA4F8C}" type="slidenum">
              <a:t>&lt;#&gt;</a:t>
            </a:fld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4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4038E93-F3FB-4C78-ACC1-D3EB2AE81F6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0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1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2EC846-96C2-4432-8299-438E6B4F9214}" type="slidenum">
              <a:t>&lt;#&gt;</a:t>
            </a:fld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A6D25C3-3ADE-4354-8B4D-B685FD402925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CA336DF-4FD4-43BD-8F24-F05B034DBD12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C38C745-D160-4627-9365-02814D692E58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5CCFF42-B0A9-4762-B5D4-077A164ECAC7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FF3270C-C264-4B9E-941A-70F2FBA8E60E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0C64780-2CAF-4086-9BBF-56F97DDCCFD3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14EC406-405A-45B6-AAAD-027074DC9816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F8C2D8C-2F24-44E0-BFB3-65526FA426C9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A4E9081-F577-463F-95CA-8090AAE3B2B1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691DEF-DCF1-4774-8E75-1721B4B44F96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CE74A97-DA64-4922-8930-A0DDABEE8215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4CCF95C-74EC-4E7C-8EA7-B47EAF348D49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9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0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9EE8E45-710B-4D5E-9982-7916914DA111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5433ADD-79CA-4F13-8558-EFB479D0B5CB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0A3D045-866F-48BA-AA5B-7B867E31BEB7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F92575-5BBC-42CF-839F-7871EB3DA97C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D7D7163-8327-4430-94E6-51181909FD04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EDCD4A2-2D2E-411B-A536-5BFE84FFFF7D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52230A-A772-4DBC-83A4-C7AC93740ABB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147B3F-7B94-40B6-AAF4-017DBC72B86D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0B9873D-C593-4B78-B42D-7ECF84C4364A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302E97E-8CF3-42EB-BBDE-6468DCC92A5A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664AAD-EBB0-4A65-8BCD-225EC88A2AD9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3656AF8-7AB9-4857-84CA-249F0EDB40D2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50243BA-86D1-4953-ACD4-3EB1555BA807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339CE18-F7BD-47B9-A259-64FC7D89B67D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FBFD2F3-3F6C-4C65-823C-DB579EE1F561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C480E11-EAFE-4C15-91A5-1F29888F7E9C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7074F08-960D-4352-A401-50AAE33A8349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26EC047-BCED-4228-AA5E-251835ACEF66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093A0FE-344A-4289-8ED0-60DBE4BC1385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F33AD73-23AA-4D35-AA05-7AAD54A83A42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2EDBB1E-C754-4856-941A-DB0FFDEF3708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681E583-BDD9-4742-97C8-40C694E70610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08B6E4-0613-49EE-9AED-0D5BF322999C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85D1C43-E9C6-4175-A2CE-F891F8F615CA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F68D764-EBC2-44DA-9086-F758BD2CA63D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1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D0C9BA6-65BD-44BD-9F70-45F8D4731B04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6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7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8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5FE6C30-7EE1-4DE4-AFB5-EBF332B83C63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738C615-C2CE-4C90-8970-14F4744DFE65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963464D-CBF8-4C9E-8B8A-C4CBEA30C2AF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7DEB136-B895-45A3-BD27-5C62BC44832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4AE8617-7F92-4623-AC54-EEA290874DE5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5899470-2971-4630-BAA2-75AEDE985DCF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154A0D8-1408-41BD-8D12-386CC1978E59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B704669-30FC-4C25-836F-59CCA34A22A7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568DB4D-4141-47AE-A9DC-CEB936A387C6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F0ED5C5-6F97-4B69-B493-6238F64F9C8F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A9FEAF3-F94F-4362-8962-82E24CFB0F50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13CCDB0-192A-4F58-8CF5-3FADBDC4159B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1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751DEE2-3A92-40A1-B8C8-1E3248F57F14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5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6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7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8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CFF3DAC-0090-4F7C-96D1-13DB1543DC06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2DB992-BCAA-4A08-BB79-1DC27945EB36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BF69524-595C-470A-BDB1-87DA8EE48E4E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B22B4B5-0D62-489B-8733-1E80C1F41E73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E7CE9D1-E778-4A2D-B2B6-665D3425CB23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EECBD3-2C48-47B0-B6EE-0773392F00A8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D18D653-C3E7-4DB2-A54F-2136450BDA14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8D5337-DDF9-41A3-A000-B82E6D3CFADF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43A5FC2-0A4A-46EF-8FBF-87870424F817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6A7F66-7EF7-48BA-B4C1-D2C4E12F426B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8E247C-A87A-422E-96B1-97EB51E022B7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2C008A-7C8F-4C96-B192-4AB8CB1B7DB3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770DC3-E9D4-41CD-A7F0-F326DC602230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FD4D3B-35B6-4D02-8635-84962F8AB6E5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E9E809-4874-4059-BF3B-F877EE3BF1A0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8869F5-F058-4EE0-9C96-C3FB0CDA1CCA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39FE4F-52D3-4E6A-A9D7-9B5C1AAA606D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0FCEAD-28E6-47D3-8203-FD95DA7883C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0C1E6A-4DEA-4111-84E2-4C1ED64DF44C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F90D12-5200-41C0-8341-058563CFC59C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E8E948-1F85-478E-954F-3C9B9FE0705E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E1B360-CFB9-4FB2-88FB-DAB5C300CCD7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0858E3-69C3-42DD-815E-5F2141ACEA31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58282F-4F29-48E4-9667-9581742534C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573CC0-137A-4FD7-A047-08F6B508F40B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465C61-6B90-4FB5-ADE2-B4DA6F1A55F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CCDED3-9E49-43E3-A739-0C5F004BB89E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A89266-D9CD-42DB-86C2-DBA361C74C2B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D9FFBE-135C-40BC-B1A3-BCB966AB582B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204A07-90FF-42A2-A407-88A0B21F32C4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BE945F-44CA-4F91-8EF3-8F6713FF8A3E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078A42-7D02-45FB-8CB2-50AB954B7F9B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61E886-74BF-40E1-879A-BC49F900756B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4B5282B-0332-4C6E-B224-8B8115DE9FE8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8AE4D0-5B08-4E8E-876B-A684DAE525B3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8BF5BE7-072D-4B09-A0A5-992898B7CD23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7CF661C-8B00-48FF-B946-45071404B8F7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A4CC34D-789E-46EE-A4F7-8CBF68A1DB60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CE7A4C7-6722-4407-93AB-E2F3CE7CA557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C90CAB7-28D1-4BD5-A9CB-BE5282953305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60BF986-D0F4-4CA0-9657-7E88B9550974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826A786-921A-499C-9D09-940CAA1DD03C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2E9DC66-A54E-4875-83D6-63E178F35335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9138288-CE0A-487D-AA65-26FA8EE0D170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625D9B1-2989-4524-8D0D-A6B91E8B6AD6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DA3936-3647-44D5-BB1D-766ABB5FFDCB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6BF427-16DD-45B3-948A-250694327F92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970FD35-BCD6-4AEA-8024-3B0731F722FD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BADECD0-F2BA-441D-B86F-084B56C0D2A3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40278F-1C94-46D2-8F24-E074EB140F94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04771A-41F1-4CAB-9190-5440A97252C4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7A58D8-0B25-46ED-AD73-CB8D7A60FB32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324757-4321-4224-B358-619313BCFD30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85D6A3-B3DA-47CA-98AA-DD6FC480637E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7B5053-5DAD-441F-A044-F50B745F3388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AFCEAB-F12A-4B88-A2E1-306E23D71BFF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14DF39-B37D-4A9C-97DE-D184036A7F46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ubTitle"/>
          </p:nvPr>
        </p:nvSpPr>
        <p:spPr>
          <a:xfrm>
            <a:off x="640080" y="309960"/>
            <a:ext cx="11521080" cy="601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640080" y="4173120"/>
            <a:ext cx="1152108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6543720" y="18187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4008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6543720" y="4173120"/>
            <a:ext cx="562212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453528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8430840" y="18187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/>
          </p:nvPr>
        </p:nvSpPr>
        <p:spPr>
          <a:xfrm>
            <a:off x="6400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3" name="PlaceHolder 6"/>
          <p:cNvSpPr>
            <a:spLocks noGrp="1"/>
          </p:cNvSpPr>
          <p:nvPr>
            <p:ph/>
          </p:nvPr>
        </p:nvSpPr>
        <p:spPr>
          <a:xfrm>
            <a:off x="453528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4" name="PlaceHolder 7"/>
          <p:cNvSpPr>
            <a:spLocks noGrp="1"/>
          </p:cNvSpPr>
          <p:nvPr>
            <p:ph/>
          </p:nvPr>
        </p:nvSpPr>
        <p:spPr>
          <a:xfrm>
            <a:off x="8430840" y="4173120"/>
            <a:ext cx="3709440" cy="21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1;p2"/>
          <p:cNvSpPr/>
          <p:nvPr/>
        </p:nvSpPr>
        <p:spPr>
          <a:xfrm>
            <a:off x="10272240" y="6995880"/>
            <a:ext cx="133560" cy="1436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12;p2"/>
          <p:cNvSpPr/>
          <p:nvPr/>
        </p:nvSpPr>
        <p:spPr>
          <a:xfrm>
            <a:off x="10906200" y="6319800"/>
            <a:ext cx="133560" cy="1436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Google Shape;13;p2"/>
          <p:cNvSpPr/>
          <p:nvPr/>
        </p:nvSpPr>
        <p:spPr>
          <a:xfrm>
            <a:off x="12450240" y="5036400"/>
            <a:ext cx="79200" cy="8568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Google Shape;14;p2"/>
          <p:cNvSpPr/>
          <p:nvPr/>
        </p:nvSpPr>
        <p:spPr>
          <a:xfrm>
            <a:off x="12279600" y="7439760"/>
            <a:ext cx="133560" cy="1436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Google Shape;15;p2"/>
          <p:cNvSpPr/>
          <p:nvPr/>
        </p:nvSpPr>
        <p:spPr>
          <a:xfrm>
            <a:off x="3340800" y="767520"/>
            <a:ext cx="133560" cy="1436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Google Shape;16;p2"/>
          <p:cNvSpPr/>
          <p:nvPr/>
        </p:nvSpPr>
        <p:spPr>
          <a:xfrm>
            <a:off x="671040" y="4085640"/>
            <a:ext cx="133560" cy="1436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Google Shape;17;p2"/>
          <p:cNvSpPr/>
          <p:nvPr/>
        </p:nvSpPr>
        <p:spPr>
          <a:xfrm>
            <a:off x="366120" y="971280"/>
            <a:ext cx="133560" cy="1436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Google Shape;18;p2"/>
          <p:cNvSpPr/>
          <p:nvPr/>
        </p:nvSpPr>
        <p:spPr>
          <a:xfrm>
            <a:off x="709920" y="1632600"/>
            <a:ext cx="267840" cy="28908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Google Shape;19;p2"/>
          <p:cNvSpPr/>
          <p:nvPr/>
        </p:nvSpPr>
        <p:spPr>
          <a:xfrm>
            <a:off x="11639160" y="5477760"/>
            <a:ext cx="200520" cy="21600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Google Shape;20;p2"/>
          <p:cNvSpPr/>
          <p:nvPr/>
        </p:nvSpPr>
        <p:spPr>
          <a:xfrm>
            <a:off x="12436200" y="6326280"/>
            <a:ext cx="200520" cy="21600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Google Shape;21;p2"/>
          <p:cNvSpPr/>
          <p:nvPr/>
        </p:nvSpPr>
        <p:spPr>
          <a:xfrm>
            <a:off x="221400" y="2412360"/>
            <a:ext cx="79200" cy="8568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Google Shape;22;p2"/>
          <p:cNvSpPr/>
          <p:nvPr/>
        </p:nvSpPr>
        <p:spPr>
          <a:xfrm>
            <a:off x="1954800" y="342000"/>
            <a:ext cx="267840" cy="28908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Google Shape;23;p2"/>
          <p:cNvSpPr/>
          <p:nvPr/>
        </p:nvSpPr>
        <p:spPr>
          <a:xfrm>
            <a:off x="864000" y="3022560"/>
            <a:ext cx="79200" cy="8568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Google Shape;24;p2"/>
          <p:cNvSpPr/>
          <p:nvPr/>
        </p:nvSpPr>
        <p:spPr>
          <a:xfrm>
            <a:off x="4795200" y="585720"/>
            <a:ext cx="79200" cy="8568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Google Shape;25;p2"/>
          <p:cNvSpPr/>
          <p:nvPr/>
        </p:nvSpPr>
        <p:spPr>
          <a:xfrm>
            <a:off x="11219400" y="6901560"/>
            <a:ext cx="267840" cy="28908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</a:t>
            </a:r>
            <a:r>
              <a:rPr b="0" lang="ru-RU" sz="4400" spc="-1" strike="noStrike">
                <a:latin typeface="Arial"/>
              </a:rPr>
              <a:t>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</a:t>
            </a:r>
            <a:r>
              <a:rPr b="0" lang="ru-RU" sz="4400" spc="-1" strike="noStrike">
                <a:latin typeface="Arial"/>
              </a:rPr>
              <a:t>ия </a:t>
            </a:r>
            <a:r>
              <a:rPr b="0" lang="ru-RU" sz="4400" spc="-1" strike="noStrike">
                <a:latin typeface="Arial"/>
              </a:rPr>
              <a:t>щёлкн</a:t>
            </a:r>
            <a:r>
              <a:rPr b="0" lang="ru-RU" sz="4400" spc="-1" strike="noStrike">
                <a:latin typeface="Arial"/>
              </a:rPr>
              <a:t>ите </a:t>
            </a:r>
            <a:r>
              <a:rPr b="0" lang="ru-RU" sz="4400" spc="-1" strike="noStrike">
                <a:latin typeface="Arial"/>
              </a:rPr>
              <a:t>мышь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0720" cy="129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</a:t>
            </a:r>
            <a:r>
              <a:rPr b="0" lang="ru-RU" sz="1800" spc="-1" strike="noStrike">
                <a:latin typeface="Arial"/>
              </a:rPr>
              <a:t>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ldNum" idx="6"/>
          </p:nvPr>
        </p:nvSpPr>
        <p:spPr>
          <a:xfrm>
            <a:off x="11766240" y="7176960"/>
            <a:ext cx="766440" cy="59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6DBDA1B-B345-466F-909D-1D81068C72BF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Times New Roman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</a:t>
            </a:r>
            <a:r>
              <a:rPr b="0" lang="ru-RU" sz="3200" spc="-1" strike="noStrike">
                <a:latin typeface="Arial"/>
              </a:rPr>
              <a:t>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</a:t>
            </a:r>
            <a:r>
              <a:rPr b="0" lang="ru-RU" sz="2000" spc="-1" strike="noStrike">
                <a:latin typeface="Arial"/>
              </a:rPr>
              <a:t>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Num" idx="7"/>
          </p:nvPr>
        </p:nvSpPr>
        <p:spPr>
          <a:xfrm>
            <a:off x="11766240" y="7176960"/>
            <a:ext cx="766440" cy="59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C9222CA-CECB-44B4-843D-1074BE4D9546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Times New Roman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заглавия </a:t>
            </a:r>
            <a:r>
              <a:rPr b="0" lang="ru-RU" sz="4400" spc="-1" strike="noStrike">
                <a:latin typeface="Arial"/>
              </a:rPr>
              <a:t>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0720" cy="129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</a:t>
            </a:r>
            <a:r>
              <a:rPr b="0" lang="ru-RU" sz="1800" spc="-1" strike="noStrike">
                <a:latin typeface="Arial"/>
              </a:rPr>
              <a:t>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ldNum" idx="8"/>
          </p:nvPr>
        </p:nvSpPr>
        <p:spPr>
          <a:xfrm>
            <a:off x="11766240" y="7176960"/>
            <a:ext cx="766440" cy="59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B824569-06E3-4D86-BA1D-2131EA851EBD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Times New Roman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Num" idx="9"/>
          </p:nvPr>
        </p:nvSpPr>
        <p:spPr>
          <a:xfrm>
            <a:off x="11766240" y="7176960"/>
            <a:ext cx="766440" cy="59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C1DF3CC-F34E-4E7C-9ED6-DD3B42B397AB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Times New Roman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заглавия </a:t>
            </a:r>
            <a:r>
              <a:rPr b="0" lang="ru-RU" sz="4400" spc="-1" strike="noStrike">
                <a:latin typeface="Arial"/>
              </a:rPr>
              <a:t>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64;p11"/>
          <p:cNvSpPr/>
          <p:nvPr/>
        </p:nvSpPr>
        <p:spPr>
          <a:xfrm>
            <a:off x="-37440" y="-21960"/>
            <a:ext cx="12874680" cy="7815240"/>
          </a:xfrm>
          <a:prstGeom prst="rect">
            <a:avLst/>
          </a:prstGeom>
          <a:solidFill>
            <a:srgbClr val="cfd8dc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PlaceHolder 1"/>
          <p:cNvSpPr>
            <a:spLocks noGrp="1"/>
          </p:cNvSpPr>
          <p:nvPr>
            <p:ph type="sldNum" idx="10"/>
          </p:nvPr>
        </p:nvSpPr>
        <p:spPr>
          <a:xfrm>
            <a:off x="11766240" y="7176960"/>
            <a:ext cx="766440" cy="59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BD0EC2E-742F-4DF9-BD9E-88E7F4B4755E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Times New Roman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заглавия </a:t>
            </a:r>
            <a:r>
              <a:rPr b="0" lang="ru-RU" sz="4400" spc="-1" strike="noStrike">
                <a:latin typeface="Arial"/>
              </a:rPr>
              <a:t>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Num" idx="1"/>
          </p:nvPr>
        </p:nvSpPr>
        <p:spPr>
          <a:xfrm>
            <a:off x="11766240" y="7176960"/>
            <a:ext cx="766440" cy="59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6D29B2B-A289-4483-BA95-96470A2AA683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</a:t>
            </a:r>
            <a:r>
              <a:rPr b="0" lang="ru-RU" sz="4400" spc="-1" strike="noStrike">
                <a:latin typeface="Arial"/>
              </a:rPr>
              <a:t>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</a:t>
            </a:r>
            <a:r>
              <a:rPr b="0" lang="ru-RU" sz="4400" spc="-1" strike="noStrike">
                <a:latin typeface="Arial"/>
              </a:rPr>
              <a:t>ия </a:t>
            </a:r>
            <a:r>
              <a:rPr b="0" lang="ru-RU" sz="4400" spc="-1" strike="noStrike">
                <a:latin typeface="Arial"/>
              </a:rPr>
              <a:t>щёлкн</a:t>
            </a:r>
            <a:r>
              <a:rPr b="0" lang="ru-RU" sz="4400" spc="-1" strike="noStrike">
                <a:latin typeface="Arial"/>
              </a:rPr>
              <a:t>ите </a:t>
            </a:r>
            <a:r>
              <a:rPr b="0" lang="ru-RU" sz="4400" spc="-1" strike="noStrike">
                <a:latin typeface="Arial"/>
              </a:rPr>
              <a:t>мышь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0720" cy="129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</a:t>
            </a:r>
            <a:r>
              <a:rPr b="0" lang="ru-RU" sz="1800" spc="-1" strike="noStrike">
                <a:latin typeface="Arial"/>
              </a:rPr>
              <a:t>текста заглавия </a:t>
            </a:r>
            <a:r>
              <a:rPr b="0" lang="ru-RU" sz="1800" spc="-1" strike="noStrike">
                <a:latin typeface="Arial"/>
              </a:rPr>
              <a:t>щёлкните </a:t>
            </a:r>
            <a:r>
              <a:rPr b="0" lang="ru-RU" sz="1800" spc="-1" strike="noStrike">
                <a:latin typeface="Arial"/>
              </a:rPr>
              <a:t>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40080" y="1818720"/>
            <a:ext cx="5621760" cy="450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543720" y="1818720"/>
            <a:ext cx="5621760" cy="450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sldNum" idx="2"/>
          </p:nvPr>
        </p:nvSpPr>
        <p:spPr>
          <a:xfrm>
            <a:off x="11766240" y="7176960"/>
            <a:ext cx="766440" cy="59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8B4BF2E-5040-4676-9B2C-C6759725E59F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0720" cy="129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</a:t>
            </a:r>
            <a:r>
              <a:rPr b="0" lang="ru-RU" sz="1800" spc="-1" strike="noStrike">
                <a:latin typeface="Arial"/>
              </a:rPr>
              <a:t>текста заглавия </a:t>
            </a:r>
            <a:r>
              <a:rPr b="0" lang="ru-RU" sz="1800" spc="-1" strike="noStrike">
                <a:latin typeface="Arial"/>
              </a:rPr>
              <a:t>щёлкните </a:t>
            </a:r>
            <a:r>
              <a:rPr b="0" lang="ru-RU" sz="1800" spc="-1" strike="noStrike">
                <a:latin typeface="Arial"/>
              </a:rPr>
              <a:t>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3"/>
          </p:nvPr>
        </p:nvSpPr>
        <p:spPr>
          <a:xfrm>
            <a:off x="11766240" y="7176960"/>
            <a:ext cx="766440" cy="59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CDAECFF-BA0E-4642-A940-AB42ADE26232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Num" idx="4"/>
          </p:nvPr>
        </p:nvSpPr>
        <p:spPr>
          <a:xfrm>
            <a:off x="11766240" y="7176960"/>
            <a:ext cx="766440" cy="59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0CA61DC-A4AC-47D1-84F3-DF1B33C6F6D5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Times New Roman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</a:t>
            </a:r>
            <a:r>
              <a:rPr b="0" lang="ru-RU" sz="4400" spc="-1" strike="noStrike">
                <a:latin typeface="Arial"/>
              </a:rPr>
              <a:t>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</a:t>
            </a:r>
            <a:r>
              <a:rPr b="0" lang="ru-RU" sz="4400" spc="-1" strike="noStrike">
                <a:latin typeface="Arial"/>
              </a:rPr>
              <a:t>ия </a:t>
            </a:r>
            <a:r>
              <a:rPr b="0" lang="ru-RU" sz="4400" spc="-1" strike="noStrike">
                <a:latin typeface="Arial"/>
              </a:rPr>
              <a:t>щёлкн</a:t>
            </a:r>
            <a:r>
              <a:rPr b="0" lang="ru-RU" sz="4400" spc="-1" strike="noStrike">
                <a:latin typeface="Arial"/>
              </a:rPr>
              <a:t>ите </a:t>
            </a:r>
            <a:r>
              <a:rPr b="0" lang="ru-RU" sz="4400" spc="-1" strike="noStrike">
                <a:latin typeface="Arial"/>
              </a:rPr>
              <a:t>мышь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Num" idx="5"/>
          </p:nvPr>
        </p:nvSpPr>
        <p:spPr>
          <a:xfrm>
            <a:off x="11766240" y="7176960"/>
            <a:ext cx="766440" cy="59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ACB385F-BC14-473B-9EBB-297B03F46C36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Times New Roman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</a:t>
            </a:r>
            <a:r>
              <a:rPr b="0" lang="ru-RU" sz="4400" spc="-1" strike="noStrike">
                <a:latin typeface="Arial"/>
              </a:rPr>
              <a:t>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</a:t>
            </a:r>
            <a:r>
              <a:rPr b="0" lang="ru-RU" sz="4400" spc="-1" strike="noStrike">
                <a:latin typeface="Arial"/>
              </a:rPr>
              <a:t>ия </a:t>
            </a:r>
            <a:r>
              <a:rPr b="0" lang="ru-RU" sz="4400" spc="-1" strike="noStrike">
                <a:latin typeface="Arial"/>
              </a:rPr>
              <a:t>щёлкн</a:t>
            </a:r>
            <a:r>
              <a:rPr b="0" lang="ru-RU" sz="4400" spc="-1" strike="noStrike">
                <a:latin typeface="Arial"/>
              </a:rPr>
              <a:t>ите </a:t>
            </a:r>
            <a:r>
              <a:rPr b="0" lang="ru-RU" sz="4400" spc="-1" strike="noStrike">
                <a:latin typeface="Arial"/>
              </a:rPr>
              <a:t>мышь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</a:t>
            </a:r>
            <a:r>
              <a:rPr b="0" lang="ru-RU" sz="4400" spc="-1" strike="noStrike">
                <a:latin typeface="Arial"/>
              </a:rPr>
              <a:t>заглавия 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1080" cy="12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заглавия </a:t>
            </a:r>
            <a:r>
              <a:rPr b="0" lang="ru-RU" sz="4400" spc="-1" strike="noStrike">
                <a:latin typeface="Arial"/>
              </a:rPr>
              <a:t>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40080" y="309960"/>
            <a:ext cx="11520720" cy="129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</a:t>
            </a:r>
            <a:r>
              <a:rPr b="0" lang="ru-RU" sz="1800" spc="-1" strike="noStrike">
                <a:latin typeface="Arial"/>
              </a:rPr>
              <a:t>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40080" y="1818720"/>
            <a:ext cx="11521080" cy="450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8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8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8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8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0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4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/>
          <p:nvPr/>
        </p:nvSpPr>
        <p:spPr>
          <a:xfrm>
            <a:off x="900000" y="360000"/>
            <a:ext cx="11158920" cy="40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Министерство образования и науки Самарской области</a:t>
            </a:r>
            <a:br>
              <a:rPr sz="1800"/>
            </a:b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ГБПОУ «ПОВОЛЖСКИЙ ГОСУДАРСТВЕННЫЙ КОЛЛЕДЖ»</a:t>
            </a:r>
            <a:br>
              <a:rPr sz="1800"/>
            </a:b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  </a:t>
            </a:r>
            <a:br>
              <a:rPr sz="1800"/>
            </a:br>
            <a:r>
              <a:rPr b="1" lang="ru-RU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ДИПЛОМНЫЙ ПРОЕКТ</a:t>
            </a:r>
            <a:br>
              <a:rPr sz="1800"/>
            </a:b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 на тему</a:t>
            </a:r>
            <a:br>
              <a:rPr sz="1800"/>
            </a:br>
            <a:r>
              <a:rPr b="1" lang="ru-RU" sz="1800" spc="-1" strike="noStrike" cap="all">
                <a:solidFill>
                  <a:srgbClr val="000000"/>
                </a:solidFill>
                <a:latin typeface="Times New Roman"/>
                <a:ea typeface="Times New Roman"/>
              </a:rPr>
              <a:t>Разработка веб-сервиса по поиску вакансии и резюме с использованием возможностей Ruby on Rails для ООО «Одал»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60" name="PlaceHolder 2"/>
          <p:cNvSpPr/>
          <p:nvPr/>
        </p:nvSpPr>
        <p:spPr>
          <a:xfrm>
            <a:off x="958680" y="5217480"/>
            <a:ext cx="10560240" cy="144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Подготовил: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Студент группы ИСП-434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Красавин С. В.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Руководитель дипломного проекта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24120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Хлопков К. И.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561" name="Picture 2" descr=""/>
          <p:cNvPicPr/>
          <p:nvPr/>
        </p:nvPicPr>
        <p:blipFill>
          <a:blip r:embed="rId1"/>
          <a:stretch/>
        </p:blipFill>
        <p:spPr>
          <a:xfrm>
            <a:off x="360000" y="426240"/>
            <a:ext cx="1438560" cy="155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" descr=""/>
          <p:cNvPicPr/>
          <p:nvPr/>
        </p:nvPicPr>
        <p:blipFill>
          <a:blip r:embed="rId1"/>
          <a:stretch/>
        </p:blipFill>
        <p:spPr>
          <a:xfrm>
            <a:off x="720000" y="360"/>
            <a:ext cx="6328080" cy="7771320"/>
          </a:xfrm>
          <a:prstGeom prst="rect">
            <a:avLst/>
          </a:prstGeom>
          <a:ln w="0">
            <a:noFill/>
          </a:ln>
        </p:spPr>
      </p:pic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320000" y="106920"/>
            <a:ext cx="5219280" cy="79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15120" algn="ctr">
              <a:lnSpc>
                <a:spcPct val="100000"/>
              </a:lnSpc>
              <a:spcAft>
                <a:spcPts val="4249"/>
              </a:spcAft>
              <a:buNone/>
            </a:pP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Диаграм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ма 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варианто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в 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использо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вания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598" name="PlaceHolder 14"/>
          <p:cNvSpPr/>
          <p:nvPr/>
        </p:nvSpPr>
        <p:spPr>
          <a:xfrm>
            <a:off x="11767320" y="717804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E4A7AB1-CB46-441C-B1E9-4BBCA3C36F66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640080" y="226800"/>
            <a:ext cx="1123920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15120" algn="ctr">
              <a:lnSpc>
                <a:spcPct val="100000"/>
              </a:lnSpc>
              <a:spcBef>
                <a:spcPts val="4249"/>
              </a:spcBef>
              <a:spcAft>
                <a:spcPts val="4249"/>
              </a:spcAft>
              <a:buNone/>
            </a:pP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Диаграмма последовательностей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600" name="" descr=""/>
          <p:cNvPicPr/>
          <p:nvPr/>
        </p:nvPicPr>
        <p:blipFill>
          <a:blip r:embed="rId1"/>
          <a:stretch/>
        </p:blipFill>
        <p:spPr>
          <a:xfrm>
            <a:off x="997560" y="863280"/>
            <a:ext cx="10701720" cy="6156000"/>
          </a:xfrm>
          <a:prstGeom prst="rect">
            <a:avLst/>
          </a:prstGeom>
          <a:ln w="0">
            <a:noFill/>
          </a:ln>
        </p:spPr>
      </p:pic>
      <p:sp>
        <p:nvSpPr>
          <p:cNvPr id="601" name="PlaceHolder 15"/>
          <p:cNvSpPr/>
          <p:nvPr/>
        </p:nvSpPr>
        <p:spPr>
          <a:xfrm>
            <a:off x="11767320" y="717804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B85B301-0068-4856-A0E0-ABC35F13164C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1360080" y="226800"/>
            <a:ext cx="997920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x-none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Диаграмма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 классов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603" name="" descr=""/>
          <p:cNvPicPr/>
          <p:nvPr/>
        </p:nvPicPr>
        <p:blipFill>
          <a:blip r:embed="rId1"/>
          <a:stretch/>
        </p:blipFill>
        <p:spPr>
          <a:xfrm>
            <a:off x="1698480" y="900000"/>
            <a:ext cx="9640800" cy="6392880"/>
          </a:xfrm>
          <a:prstGeom prst="rect">
            <a:avLst/>
          </a:prstGeom>
          <a:ln w="0">
            <a:noFill/>
          </a:ln>
        </p:spPr>
      </p:pic>
      <p:sp>
        <p:nvSpPr>
          <p:cNvPr id="604" name="PlaceHolder 16"/>
          <p:cNvSpPr/>
          <p:nvPr/>
        </p:nvSpPr>
        <p:spPr>
          <a:xfrm>
            <a:off x="11767320" y="717804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88157E5-96C5-42BD-AF85-D801DF0D459E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"/>
          <p:cNvSpPr/>
          <p:nvPr/>
        </p:nvSpPr>
        <p:spPr>
          <a:xfrm>
            <a:off x="1260000" y="477720"/>
            <a:ext cx="1061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729fcf"/>
                </a:solidFill>
                <a:latin typeface="Arial"/>
                <a:ea typeface="Times New Roman"/>
              </a:rPr>
              <a:t>Средства разработки программного продукта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606" name="" descr=""/>
          <p:cNvPicPr/>
          <p:nvPr/>
        </p:nvPicPr>
        <p:blipFill>
          <a:blip r:embed="rId1"/>
          <a:stretch/>
        </p:blipFill>
        <p:spPr>
          <a:xfrm>
            <a:off x="3958920" y="2105280"/>
            <a:ext cx="1416240" cy="1161360"/>
          </a:xfrm>
          <a:prstGeom prst="rect">
            <a:avLst/>
          </a:prstGeom>
          <a:ln w="0">
            <a:noFill/>
          </a:ln>
        </p:spPr>
      </p:pic>
      <p:pic>
        <p:nvPicPr>
          <p:cNvPr id="607" name="" descr=""/>
          <p:cNvPicPr/>
          <p:nvPr/>
        </p:nvPicPr>
        <p:blipFill>
          <a:blip r:embed="rId2"/>
          <a:stretch/>
        </p:blipFill>
        <p:spPr>
          <a:xfrm>
            <a:off x="8139600" y="3546000"/>
            <a:ext cx="1424880" cy="1133280"/>
          </a:xfrm>
          <a:prstGeom prst="rect">
            <a:avLst/>
          </a:prstGeom>
          <a:ln w="0">
            <a:noFill/>
          </a:ln>
        </p:spPr>
      </p:pic>
      <p:pic>
        <p:nvPicPr>
          <p:cNvPr id="608" name="" descr=""/>
          <p:cNvPicPr/>
          <p:nvPr/>
        </p:nvPicPr>
        <p:blipFill>
          <a:blip r:embed="rId3"/>
          <a:stretch/>
        </p:blipFill>
        <p:spPr>
          <a:xfrm>
            <a:off x="1597320" y="1980000"/>
            <a:ext cx="1573560" cy="1251360"/>
          </a:xfrm>
          <a:prstGeom prst="rect">
            <a:avLst/>
          </a:prstGeom>
          <a:ln w="0">
            <a:noFill/>
          </a:ln>
        </p:spPr>
      </p:pic>
      <p:pic>
        <p:nvPicPr>
          <p:cNvPr id="609" name="" descr=""/>
          <p:cNvPicPr/>
          <p:nvPr/>
        </p:nvPicPr>
        <p:blipFill>
          <a:blip r:embed="rId4"/>
          <a:stretch/>
        </p:blipFill>
        <p:spPr>
          <a:xfrm>
            <a:off x="1440000" y="3357360"/>
            <a:ext cx="1846800" cy="1501920"/>
          </a:xfrm>
          <a:prstGeom prst="rect">
            <a:avLst/>
          </a:prstGeom>
          <a:ln w="0">
            <a:noFill/>
          </a:ln>
        </p:spPr>
      </p:pic>
      <p:pic>
        <p:nvPicPr>
          <p:cNvPr id="610" name="" descr=""/>
          <p:cNvPicPr/>
          <p:nvPr/>
        </p:nvPicPr>
        <p:blipFill>
          <a:blip r:embed="rId5"/>
          <a:stretch/>
        </p:blipFill>
        <p:spPr>
          <a:xfrm>
            <a:off x="3801600" y="3357360"/>
            <a:ext cx="1597680" cy="1270800"/>
          </a:xfrm>
          <a:prstGeom prst="rect">
            <a:avLst/>
          </a:prstGeom>
          <a:ln w="0">
            <a:noFill/>
          </a:ln>
        </p:spPr>
      </p:pic>
      <p:pic>
        <p:nvPicPr>
          <p:cNvPr id="611" name="" descr=""/>
          <p:cNvPicPr/>
          <p:nvPr/>
        </p:nvPicPr>
        <p:blipFill>
          <a:blip r:embed="rId6"/>
          <a:stretch/>
        </p:blipFill>
        <p:spPr>
          <a:xfrm>
            <a:off x="6005520" y="1980000"/>
            <a:ext cx="1567800" cy="1247040"/>
          </a:xfrm>
          <a:prstGeom prst="rect">
            <a:avLst/>
          </a:prstGeom>
          <a:ln w="0">
            <a:noFill/>
          </a:ln>
        </p:spPr>
      </p:pic>
      <p:pic>
        <p:nvPicPr>
          <p:cNvPr id="612" name="" descr=""/>
          <p:cNvPicPr/>
          <p:nvPr/>
        </p:nvPicPr>
        <p:blipFill>
          <a:blip r:embed="rId7"/>
          <a:stretch/>
        </p:blipFill>
        <p:spPr>
          <a:xfrm>
            <a:off x="8061480" y="1980000"/>
            <a:ext cx="1657800" cy="1318320"/>
          </a:xfrm>
          <a:prstGeom prst="rect">
            <a:avLst/>
          </a:prstGeom>
          <a:ln w="0">
            <a:noFill/>
          </a:ln>
        </p:spPr>
      </p:pic>
      <p:pic>
        <p:nvPicPr>
          <p:cNvPr id="613" name="" descr=""/>
          <p:cNvPicPr/>
          <p:nvPr/>
        </p:nvPicPr>
        <p:blipFill>
          <a:blip r:embed="rId8"/>
          <a:stretch/>
        </p:blipFill>
        <p:spPr>
          <a:xfrm>
            <a:off x="6306480" y="3357360"/>
            <a:ext cx="1115280" cy="1251360"/>
          </a:xfrm>
          <a:prstGeom prst="rect">
            <a:avLst/>
          </a:prstGeom>
          <a:ln w="0">
            <a:noFill/>
          </a:ln>
        </p:spPr>
      </p:pic>
      <p:pic>
        <p:nvPicPr>
          <p:cNvPr id="614" name="" descr=""/>
          <p:cNvPicPr/>
          <p:nvPr/>
        </p:nvPicPr>
        <p:blipFill>
          <a:blip r:embed="rId9"/>
          <a:stretch/>
        </p:blipFill>
        <p:spPr>
          <a:xfrm>
            <a:off x="10080720" y="2160000"/>
            <a:ext cx="1258560" cy="1000800"/>
          </a:xfrm>
          <a:prstGeom prst="rect">
            <a:avLst/>
          </a:prstGeom>
          <a:ln w="0">
            <a:noFill/>
          </a:ln>
        </p:spPr>
      </p:pic>
      <p:pic>
        <p:nvPicPr>
          <p:cNvPr id="615" name="" descr=""/>
          <p:cNvPicPr/>
          <p:nvPr/>
        </p:nvPicPr>
        <p:blipFill>
          <a:blip r:embed="rId10"/>
          <a:stretch/>
        </p:blipFill>
        <p:spPr>
          <a:xfrm>
            <a:off x="10080000" y="3549600"/>
            <a:ext cx="1420560" cy="1129680"/>
          </a:xfrm>
          <a:prstGeom prst="rect">
            <a:avLst/>
          </a:prstGeom>
          <a:ln w="0">
            <a:noFill/>
          </a:ln>
        </p:spPr>
      </p:pic>
      <p:sp>
        <p:nvSpPr>
          <p:cNvPr id="616" name="PlaceHolder 6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81D5BA2-D3D1-4FA0-8A99-0BD3E050405E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9"/>
          <p:cNvSpPr/>
          <p:nvPr/>
        </p:nvSpPr>
        <p:spPr>
          <a:xfrm>
            <a:off x="720360" y="0"/>
            <a:ext cx="989892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DejaVu Sans"/>
              </a:rPr>
              <a:t>Интерфейс программного продукта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618" name="" descr=""/>
          <p:cNvPicPr/>
          <p:nvPr/>
        </p:nvPicPr>
        <p:blipFill>
          <a:blip r:embed="rId1"/>
          <a:stretch/>
        </p:blipFill>
        <p:spPr>
          <a:xfrm>
            <a:off x="340200" y="540000"/>
            <a:ext cx="6499080" cy="6788880"/>
          </a:xfrm>
          <a:prstGeom prst="rect">
            <a:avLst/>
          </a:prstGeom>
          <a:ln w="0">
            <a:noFill/>
          </a:ln>
        </p:spPr>
      </p:pic>
      <p:pic>
        <p:nvPicPr>
          <p:cNvPr id="619" name="" descr=""/>
          <p:cNvPicPr/>
          <p:nvPr/>
        </p:nvPicPr>
        <p:blipFill>
          <a:blip r:embed="rId2"/>
          <a:stretch/>
        </p:blipFill>
        <p:spPr>
          <a:xfrm>
            <a:off x="4680000" y="1080000"/>
            <a:ext cx="6666840" cy="4365360"/>
          </a:xfrm>
          <a:prstGeom prst="rect">
            <a:avLst/>
          </a:prstGeom>
          <a:ln w="0">
            <a:noFill/>
          </a:ln>
        </p:spPr>
      </p:pic>
      <p:pic>
        <p:nvPicPr>
          <p:cNvPr id="620" name="" descr=""/>
          <p:cNvPicPr/>
          <p:nvPr/>
        </p:nvPicPr>
        <p:blipFill>
          <a:blip r:embed="rId3"/>
          <a:stretch/>
        </p:blipFill>
        <p:spPr>
          <a:xfrm>
            <a:off x="6256080" y="5380560"/>
            <a:ext cx="6544800" cy="2391120"/>
          </a:xfrm>
          <a:prstGeom prst="rect">
            <a:avLst/>
          </a:prstGeom>
          <a:ln w="0">
            <a:noFill/>
          </a:ln>
        </p:spPr>
      </p:pic>
      <p:sp>
        <p:nvSpPr>
          <p:cNvPr id="621" name="PlaceHolder 7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2FFACA9-3DC4-4F19-81D2-0BF569881540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" descr=""/>
          <p:cNvPicPr/>
          <p:nvPr/>
        </p:nvPicPr>
        <p:blipFill>
          <a:blip r:embed="rId1"/>
          <a:stretch/>
        </p:blipFill>
        <p:spPr>
          <a:xfrm>
            <a:off x="-1980000" y="47520"/>
            <a:ext cx="7314480" cy="3191760"/>
          </a:xfrm>
          <a:prstGeom prst="rect">
            <a:avLst/>
          </a:prstGeom>
          <a:ln w="0">
            <a:noFill/>
          </a:ln>
        </p:spPr>
      </p:pic>
      <p:pic>
        <p:nvPicPr>
          <p:cNvPr id="623" name="" descr=""/>
          <p:cNvPicPr/>
          <p:nvPr/>
        </p:nvPicPr>
        <p:blipFill>
          <a:blip r:embed="rId2"/>
          <a:stretch/>
        </p:blipFill>
        <p:spPr>
          <a:xfrm>
            <a:off x="3240000" y="47520"/>
            <a:ext cx="8861400" cy="2665440"/>
          </a:xfrm>
          <a:prstGeom prst="rect">
            <a:avLst/>
          </a:prstGeom>
          <a:ln w="0">
            <a:noFill/>
          </a:ln>
        </p:spPr>
      </p:pic>
      <p:pic>
        <p:nvPicPr>
          <p:cNvPr id="624" name="" descr=""/>
          <p:cNvPicPr/>
          <p:nvPr/>
        </p:nvPicPr>
        <p:blipFill>
          <a:blip r:embed="rId3"/>
          <a:stretch/>
        </p:blipFill>
        <p:spPr>
          <a:xfrm>
            <a:off x="8460000" y="47520"/>
            <a:ext cx="6735240" cy="2657880"/>
          </a:xfrm>
          <a:prstGeom prst="rect">
            <a:avLst/>
          </a:prstGeom>
          <a:ln w="0">
            <a:noFill/>
          </a:ln>
        </p:spPr>
      </p:pic>
      <p:pic>
        <p:nvPicPr>
          <p:cNvPr id="625" name="" descr=""/>
          <p:cNvPicPr/>
          <p:nvPr/>
        </p:nvPicPr>
        <p:blipFill>
          <a:blip r:embed="rId4"/>
          <a:stretch/>
        </p:blipFill>
        <p:spPr>
          <a:xfrm>
            <a:off x="198360" y="3445560"/>
            <a:ext cx="6100920" cy="3884400"/>
          </a:xfrm>
          <a:prstGeom prst="rect">
            <a:avLst/>
          </a:prstGeom>
          <a:ln w="0">
            <a:noFill/>
          </a:ln>
        </p:spPr>
      </p:pic>
      <p:pic>
        <p:nvPicPr>
          <p:cNvPr id="626" name="" descr=""/>
          <p:cNvPicPr/>
          <p:nvPr/>
        </p:nvPicPr>
        <p:blipFill>
          <a:blip r:embed="rId5"/>
          <a:stretch/>
        </p:blipFill>
        <p:spPr>
          <a:xfrm>
            <a:off x="6458400" y="3679560"/>
            <a:ext cx="6320880" cy="3159720"/>
          </a:xfrm>
          <a:prstGeom prst="rect">
            <a:avLst/>
          </a:prstGeom>
          <a:ln w="0">
            <a:noFill/>
          </a:ln>
        </p:spPr>
      </p:pic>
      <p:sp>
        <p:nvSpPr>
          <p:cNvPr id="627" name="PlaceHolder 8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EBBD970-99EF-471D-8005-EAC88268C22E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" descr=""/>
          <p:cNvPicPr/>
          <p:nvPr/>
        </p:nvPicPr>
        <p:blipFill>
          <a:blip r:embed="rId1"/>
          <a:stretch/>
        </p:blipFill>
        <p:spPr>
          <a:xfrm>
            <a:off x="-1620000" y="0"/>
            <a:ext cx="4990320" cy="1941480"/>
          </a:xfrm>
          <a:prstGeom prst="rect">
            <a:avLst/>
          </a:prstGeom>
          <a:ln w="0">
            <a:noFill/>
          </a:ln>
        </p:spPr>
      </p:pic>
      <p:pic>
        <p:nvPicPr>
          <p:cNvPr id="629" name="" descr=""/>
          <p:cNvPicPr/>
          <p:nvPr/>
        </p:nvPicPr>
        <p:blipFill>
          <a:blip r:embed="rId2"/>
          <a:stretch/>
        </p:blipFill>
        <p:spPr>
          <a:xfrm>
            <a:off x="180000" y="2378520"/>
            <a:ext cx="5416920" cy="5180760"/>
          </a:xfrm>
          <a:prstGeom prst="rect">
            <a:avLst/>
          </a:prstGeom>
          <a:ln w="0">
            <a:noFill/>
          </a:ln>
        </p:spPr>
      </p:pic>
      <p:pic>
        <p:nvPicPr>
          <p:cNvPr id="630" name="" descr=""/>
          <p:cNvPicPr/>
          <p:nvPr/>
        </p:nvPicPr>
        <p:blipFill>
          <a:blip r:embed="rId3"/>
          <a:stretch/>
        </p:blipFill>
        <p:spPr>
          <a:xfrm>
            <a:off x="3477240" y="-180000"/>
            <a:ext cx="4982040" cy="312948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4"/>
          <a:stretch/>
        </p:blipFill>
        <p:spPr>
          <a:xfrm>
            <a:off x="6660000" y="1440000"/>
            <a:ext cx="6179040" cy="6377400"/>
          </a:xfrm>
          <a:prstGeom prst="rect">
            <a:avLst/>
          </a:prstGeom>
          <a:ln w="0">
            <a:noFill/>
          </a:ln>
        </p:spPr>
      </p:pic>
      <p:sp>
        <p:nvSpPr>
          <p:cNvPr id="632" name="PlaceHolder 20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9B87319-2331-4944-A2D0-80FDC0CD8B74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" descr=""/>
          <p:cNvPicPr/>
          <p:nvPr/>
        </p:nvPicPr>
        <p:blipFill>
          <a:blip r:embed="rId1"/>
          <a:stretch/>
        </p:blipFill>
        <p:spPr>
          <a:xfrm>
            <a:off x="6410880" y="0"/>
            <a:ext cx="6008400" cy="7771320"/>
          </a:xfrm>
          <a:prstGeom prst="rect">
            <a:avLst/>
          </a:prstGeom>
          <a:ln w="0">
            <a:noFill/>
          </a:ln>
        </p:spPr>
      </p:pic>
      <p:pic>
        <p:nvPicPr>
          <p:cNvPr id="634" name="" descr=""/>
          <p:cNvPicPr/>
          <p:nvPr/>
        </p:nvPicPr>
        <p:blipFill>
          <a:blip r:embed="rId2"/>
          <a:stretch/>
        </p:blipFill>
        <p:spPr>
          <a:xfrm>
            <a:off x="180000" y="106200"/>
            <a:ext cx="6019200" cy="7665120"/>
          </a:xfrm>
          <a:prstGeom prst="rect">
            <a:avLst/>
          </a:prstGeom>
          <a:ln w="0">
            <a:noFill/>
          </a:ln>
        </p:spPr>
      </p:pic>
      <p:sp>
        <p:nvSpPr>
          <p:cNvPr id="635" name="PlaceHolder 21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7DAE652-E886-4170-B22A-1B394054225C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" descr=""/>
          <p:cNvPicPr/>
          <p:nvPr/>
        </p:nvPicPr>
        <p:blipFill>
          <a:blip r:embed="rId1"/>
          <a:stretch/>
        </p:blipFill>
        <p:spPr>
          <a:xfrm>
            <a:off x="213840" y="360"/>
            <a:ext cx="5725440" cy="7771320"/>
          </a:xfrm>
          <a:prstGeom prst="rect">
            <a:avLst/>
          </a:prstGeom>
          <a:ln w="0">
            <a:noFill/>
          </a:ln>
        </p:spPr>
      </p:pic>
      <p:pic>
        <p:nvPicPr>
          <p:cNvPr id="637" name="" descr=""/>
          <p:cNvPicPr/>
          <p:nvPr/>
        </p:nvPicPr>
        <p:blipFill>
          <a:blip r:embed="rId2"/>
          <a:stretch/>
        </p:blipFill>
        <p:spPr>
          <a:xfrm>
            <a:off x="5879880" y="752760"/>
            <a:ext cx="6095160" cy="6316200"/>
          </a:xfrm>
          <a:prstGeom prst="rect">
            <a:avLst/>
          </a:prstGeom>
          <a:ln w="0">
            <a:noFill/>
          </a:ln>
        </p:spPr>
      </p:pic>
      <p:sp>
        <p:nvSpPr>
          <p:cNvPr id="638" name="PlaceHolder 22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8980611-F733-4BB9-B21E-42447227EB1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" descr=""/>
          <p:cNvPicPr/>
          <p:nvPr/>
        </p:nvPicPr>
        <p:blipFill>
          <a:blip r:embed="rId1"/>
          <a:stretch/>
        </p:blipFill>
        <p:spPr>
          <a:xfrm>
            <a:off x="0" y="180000"/>
            <a:ext cx="6479280" cy="5870880"/>
          </a:xfrm>
          <a:prstGeom prst="rect">
            <a:avLst/>
          </a:prstGeom>
          <a:ln w="0">
            <a:noFill/>
          </a:ln>
        </p:spPr>
      </p:pic>
      <p:pic>
        <p:nvPicPr>
          <p:cNvPr id="640" name="" descr=""/>
          <p:cNvPicPr/>
          <p:nvPr/>
        </p:nvPicPr>
        <p:blipFill>
          <a:blip r:embed="rId2"/>
          <a:stretch/>
        </p:blipFill>
        <p:spPr>
          <a:xfrm>
            <a:off x="6186600" y="3331440"/>
            <a:ext cx="6614280" cy="4440240"/>
          </a:xfrm>
          <a:prstGeom prst="rect">
            <a:avLst/>
          </a:prstGeom>
          <a:ln w="0">
            <a:noFill/>
          </a:ln>
        </p:spPr>
      </p:pic>
      <p:sp>
        <p:nvSpPr>
          <p:cNvPr id="641" name="PlaceHolder 23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1D97AB5-33A2-4CDA-8B3C-9B3E8F206F90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"/>
          <p:cNvSpPr/>
          <p:nvPr/>
        </p:nvSpPr>
        <p:spPr>
          <a:xfrm>
            <a:off x="879120" y="1893960"/>
            <a:ext cx="9560160" cy="34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cfd8dc"/>
              </a:buClr>
              <a:buSzPct val="70000"/>
              <a:buFont typeface="Wingdings" charset="2"/>
              <a:buChar char=""/>
            </a:pPr>
            <a:r>
              <a:rPr b="1" lang="ru-RU" sz="2400" spc="-1" strike="noStrike">
                <a:solidFill>
                  <a:srgbClr val="729fcf"/>
                </a:solidFill>
                <a:latin typeface="Times New Roman"/>
                <a:ea typeface="Times New Roman"/>
              </a:rPr>
              <a:t>Цель дипломного проекта:</a:t>
            </a:r>
            <a:r>
              <a:rPr b="1" lang="ru-RU" sz="2400" spc="-1" strike="noStrike">
                <a:solidFill>
                  <a:srgbClr val="404040"/>
                </a:solidFill>
                <a:latin typeface="Times New Roman"/>
                <a:ea typeface="Times New Roman"/>
              </a:rPr>
              <a:t>  </a:t>
            </a:r>
            <a:r>
              <a:rPr b="0" lang="ru-RU" sz="2400" spc="-1" strike="noStrike">
                <a:solidFill>
                  <a:srgbClr val="404040"/>
                </a:solidFill>
                <a:latin typeface="Times New Roman"/>
                <a:ea typeface="Times New Roman"/>
              </a:rPr>
              <a:t>Использование современных возможностей фреймворка </a:t>
            </a:r>
            <a:r>
              <a:rPr b="0" lang="en-US" sz="2400" spc="-1" strike="noStrike">
                <a:solidFill>
                  <a:srgbClr val="404040"/>
                </a:solidFill>
                <a:latin typeface="Times New Roman"/>
                <a:ea typeface="Times New Roman"/>
              </a:rPr>
              <a:t>Ruby on Rails </a:t>
            </a:r>
            <a:r>
              <a:rPr b="0" lang="ru-RU" sz="2400" spc="-1" strike="noStrike">
                <a:solidFill>
                  <a:srgbClr val="404040"/>
                </a:solidFill>
                <a:latin typeface="Times New Roman"/>
                <a:ea typeface="Times New Roman"/>
              </a:rPr>
              <a:t>для разработки </a:t>
            </a:r>
            <a:r>
              <a:rPr b="0" lang="en-US" sz="2400" spc="-1" strike="noStrike">
                <a:solidFill>
                  <a:srgbClr val="404040"/>
                </a:solidFill>
                <a:latin typeface="Times New Roman"/>
                <a:ea typeface="Times New Roman"/>
              </a:rPr>
              <a:t>WEB-</a:t>
            </a:r>
            <a:r>
              <a:rPr b="0" lang="ru-RU" sz="2400" spc="-1" strike="noStrike">
                <a:solidFill>
                  <a:srgbClr val="404040"/>
                </a:solidFill>
                <a:latin typeface="Times New Roman"/>
                <a:ea typeface="Times New Roman"/>
              </a:rPr>
              <a:t>приложения по поиску и размещении вакансии и резюме.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cfd8dc"/>
              </a:buClr>
              <a:buSzPct val="70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729fcf"/>
                </a:solidFill>
                <a:latin typeface="Times New Roman"/>
                <a:ea typeface="Noto Sans CJK SC"/>
              </a:rPr>
              <a:t>Объект исследования:</a:t>
            </a:r>
            <a:r>
              <a:rPr b="0" lang="en-US" sz="2400" spc="-1" strike="noStrike">
                <a:solidFill>
                  <a:srgbClr val="404040"/>
                </a:solidFill>
                <a:latin typeface="Times New Roman"/>
                <a:ea typeface="Noto Sans CJK SC"/>
              </a:rPr>
              <a:t> многоуровневый MVC-фреймворк для разработки веб-приложений - Ruby on Rails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cfd8dc"/>
              </a:buClr>
              <a:buSzPct val="70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729fcf"/>
                </a:solidFill>
                <a:latin typeface="Times New Roman"/>
                <a:ea typeface="Noto Sans CJK SC"/>
              </a:rPr>
              <a:t>Предмет исследования:</a:t>
            </a:r>
            <a:r>
              <a:rPr b="1" lang="en-US" sz="2400" spc="-1" strike="noStrike">
                <a:solidFill>
                  <a:srgbClr val="404040"/>
                </a:solidFill>
                <a:latin typeface="Times New Roman"/>
                <a:ea typeface="Noto Sans CJK SC"/>
              </a:rPr>
              <a:t> </a:t>
            </a:r>
            <a:r>
              <a:rPr b="0" lang="en-US" sz="2400" spc="-1" strike="noStrike">
                <a:solidFill>
                  <a:srgbClr val="404040"/>
                </a:solidFill>
                <a:latin typeface="Times New Roman"/>
                <a:ea typeface="Noto Sans CJK SC"/>
              </a:rPr>
              <a:t>Использование среды разработки Ruby on Rails для создания веб-приложения по поиску и размещению вакансии и резюме.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1260000" y="663480"/>
            <a:ext cx="1007928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729fcf"/>
                </a:solidFill>
                <a:latin typeface="Times New Roman"/>
                <a:ea typeface="DejaVu Sans"/>
              </a:rPr>
              <a:t>Актуальность выбранной темы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564" name="PlaceHolder 9"/>
          <p:cNvSpPr/>
          <p:nvPr/>
        </p:nvSpPr>
        <p:spPr>
          <a:xfrm>
            <a:off x="11766600" y="717732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0775F1E-CC2F-4DE2-B58F-99233E3D102A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" descr=""/>
          <p:cNvPicPr/>
          <p:nvPr/>
        </p:nvPicPr>
        <p:blipFill>
          <a:blip r:embed="rId1"/>
          <a:stretch/>
        </p:blipFill>
        <p:spPr>
          <a:xfrm>
            <a:off x="0" y="540000"/>
            <a:ext cx="6119280" cy="1085760"/>
          </a:xfrm>
          <a:prstGeom prst="rect">
            <a:avLst/>
          </a:prstGeom>
          <a:ln w="0">
            <a:noFill/>
          </a:ln>
        </p:spPr>
      </p:pic>
      <p:pic>
        <p:nvPicPr>
          <p:cNvPr id="643" name="" descr=""/>
          <p:cNvPicPr/>
          <p:nvPr/>
        </p:nvPicPr>
        <p:blipFill>
          <a:blip r:embed="rId2"/>
          <a:stretch/>
        </p:blipFill>
        <p:spPr>
          <a:xfrm>
            <a:off x="2066760" y="1800000"/>
            <a:ext cx="5492520" cy="2448000"/>
          </a:xfrm>
          <a:prstGeom prst="rect">
            <a:avLst/>
          </a:prstGeom>
          <a:ln w="0">
            <a:noFill/>
          </a:ln>
        </p:spPr>
      </p:pic>
      <p:sp>
        <p:nvSpPr>
          <p:cNvPr id="644" name=""/>
          <p:cNvSpPr/>
          <p:nvPr/>
        </p:nvSpPr>
        <p:spPr>
          <a:xfrm>
            <a:off x="801000" y="-57600"/>
            <a:ext cx="1007928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DejaVu Sans"/>
              </a:rPr>
              <a:t>Ruby DSL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645" name="" descr=""/>
          <p:cNvPicPr/>
          <p:nvPr/>
        </p:nvPicPr>
        <p:blipFill>
          <a:blip r:embed="rId3"/>
          <a:stretch/>
        </p:blipFill>
        <p:spPr>
          <a:xfrm>
            <a:off x="4680000" y="6261840"/>
            <a:ext cx="7019280" cy="1509840"/>
          </a:xfrm>
          <a:prstGeom prst="rect">
            <a:avLst/>
          </a:prstGeom>
          <a:ln w="0">
            <a:noFill/>
          </a:ln>
        </p:spPr>
      </p:pic>
      <p:pic>
        <p:nvPicPr>
          <p:cNvPr id="646" name="" descr=""/>
          <p:cNvPicPr/>
          <p:nvPr/>
        </p:nvPicPr>
        <p:blipFill>
          <a:blip r:embed="rId4"/>
          <a:stretch/>
        </p:blipFill>
        <p:spPr>
          <a:xfrm>
            <a:off x="3780000" y="4304880"/>
            <a:ext cx="7199280" cy="1814400"/>
          </a:xfrm>
          <a:prstGeom prst="rect">
            <a:avLst/>
          </a:prstGeom>
          <a:ln w="0">
            <a:noFill/>
          </a:ln>
        </p:spPr>
      </p:pic>
      <p:sp>
        <p:nvSpPr>
          <p:cNvPr id="647" name="PlaceHolder 24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1E80739-94CC-4054-AFB7-3D1CC4291748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" descr=""/>
          <p:cNvPicPr/>
          <p:nvPr/>
        </p:nvPicPr>
        <p:blipFill>
          <a:blip r:embed="rId1"/>
          <a:stretch/>
        </p:blipFill>
        <p:spPr>
          <a:xfrm>
            <a:off x="1657440" y="1362600"/>
            <a:ext cx="8061840" cy="5656680"/>
          </a:xfrm>
          <a:prstGeom prst="rect">
            <a:avLst/>
          </a:prstGeom>
          <a:ln w="0">
            <a:noFill/>
          </a:ln>
        </p:spPr>
      </p:pic>
      <p:sp>
        <p:nvSpPr>
          <p:cNvPr id="649" name="PlaceHolder 18"/>
          <p:cNvSpPr/>
          <p:nvPr/>
        </p:nvSpPr>
        <p:spPr>
          <a:xfrm>
            <a:off x="11767320" y="717804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2D2CC7A-D653-47C6-8AFC-CB13D68A3B3F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" descr=""/>
          <p:cNvPicPr/>
          <p:nvPr/>
        </p:nvPicPr>
        <p:blipFill>
          <a:blip r:embed="rId1"/>
          <a:stretch/>
        </p:blipFill>
        <p:spPr>
          <a:xfrm>
            <a:off x="900000" y="0"/>
            <a:ext cx="11047680" cy="7771320"/>
          </a:xfrm>
          <a:prstGeom prst="rect">
            <a:avLst/>
          </a:prstGeom>
          <a:ln w="0">
            <a:noFill/>
          </a:ln>
        </p:spPr>
      </p:pic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5220000" y="46440"/>
            <a:ext cx="2879280" cy="41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729fcf"/>
                </a:solidFill>
                <a:latin typeface="Arial"/>
              </a:rPr>
              <a:t>ER-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</a:rPr>
              <a:t>диаграмма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652" name="PlaceHolder 17"/>
          <p:cNvSpPr/>
          <p:nvPr/>
        </p:nvSpPr>
        <p:spPr>
          <a:xfrm>
            <a:off x="11767320" y="717804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FA9E066-D5D4-4046-88E0-41E10AB10C7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"/>
          <p:cNvSpPr/>
          <p:nvPr/>
        </p:nvSpPr>
        <p:spPr>
          <a:xfrm>
            <a:off x="900000" y="487080"/>
            <a:ext cx="10079280" cy="82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DejaVu Sans"/>
              </a:rPr>
              <a:t>Object Relational Mapping (ORM) и Active Record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654" name="" descr=""/>
          <p:cNvPicPr/>
          <p:nvPr/>
        </p:nvPicPr>
        <p:blipFill>
          <a:blip r:embed="rId1"/>
          <a:stretch/>
        </p:blipFill>
        <p:spPr>
          <a:xfrm>
            <a:off x="1862640" y="1980000"/>
            <a:ext cx="9116640" cy="3534120"/>
          </a:xfrm>
          <a:prstGeom prst="rect">
            <a:avLst/>
          </a:prstGeom>
          <a:ln w="0">
            <a:noFill/>
          </a:ln>
        </p:spPr>
      </p:pic>
      <p:sp>
        <p:nvSpPr>
          <p:cNvPr id="655" name="PlaceHolder 25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35F897A-CA3D-4241-84FB-1ED546A36240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" descr=""/>
          <p:cNvPicPr/>
          <p:nvPr/>
        </p:nvPicPr>
        <p:blipFill>
          <a:blip r:embed="rId1"/>
          <a:stretch/>
        </p:blipFill>
        <p:spPr>
          <a:xfrm>
            <a:off x="189720" y="862560"/>
            <a:ext cx="5569560" cy="2901600"/>
          </a:xfrm>
          <a:prstGeom prst="rect">
            <a:avLst/>
          </a:prstGeom>
          <a:ln w="0">
            <a:noFill/>
          </a:ln>
        </p:spPr>
      </p:pic>
      <p:pic>
        <p:nvPicPr>
          <p:cNvPr id="657" name="" descr=""/>
          <p:cNvPicPr/>
          <p:nvPr/>
        </p:nvPicPr>
        <p:blipFill>
          <a:blip r:embed="rId2"/>
          <a:stretch/>
        </p:blipFill>
        <p:spPr>
          <a:xfrm>
            <a:off x="4860000" y="2340000"/>
            <a:ext cx="6299280" cy="317124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3"/>
          <a:stretch/>
        </p:blipFill>
        <p:spPr>
          <a:xfrm>
            <a:off x="1800000" y="5760000"/>
            <a:ext cx="8099280" cy="1769400"/>
          </a:xfrm>
          <a:prstGeom prst="rect">
            <a:avLst/>
          </a:prstGeom>
          <a:ln w="0">
            <a:noFill/>
          </a:ln>
        </p:spPr>
      </p:pic>
      <p:sp>
        <p:nvSpPr>
          <p:cNvPr id="659" name=""/>
          <p:cNvSpPr/>
          <p:nvPr/>
        </p:nvSpPr>
        <p:spPr>
          <a:xfrm>
            <a:off x="189720" y="-4680"/>
            <a:ext cx="11329560" cy="99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3200" spc="-1" strike="noStrike">
                <a:solidFill>
                  <a:srgbClr val="729fcf"/>
                </a:solidFill>
                <a:latin typeface="Times New Roman"/>
                <a:ea typeface="Times New Roman"/>
              </a:rPr>
              <a:t>Интеграция с сервисом (API) доставки транзакационных электронных писем «sendiblue»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660" name="PlaceHolder 26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08E0A81-32F1-4423-88AB-FE04CBFBD9B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" descr=""/>
          <p:cNvPicPr/>
          <p:nvPr/>
        </p:nvPicPr>
        <p:blipFill>
          <a:blip r:embed="rId1"/>
          <a:stretch/>
        </p:blipFill>
        <p:spPr>
          <a:xfrm>
            <a:off x="115200" y="3390120"/>
            <a:ext cx="4706640" cy="4457520"/>
          </a:xfrm>
          <a:prstGeom prst="rect">
            <a:avLst/>
          </a:prstGeom>
          <a:ln w="0">
            <a:noFill/>
          </a:ln>
        </p:spPr>
      </p:pic>
      <p:pic>
        <p:nvPicPr>
          <p:cNvPr id="662" name="" descr=""/>
          <p:cNvPicPr/>
          <p:nvPr/>
        </p:nvPicPr>
        <p:blipFill>
          <a:blip r:embed="rId2"/>
          <a:stretch/>
        </p:blipFill>
        <p:spPr>
          <a:xfrm>
            <a:off x="115200" y="0"/>
            <a:ext cx="6659280" cy="3389400"/>
          </a:xfrm>
          <a:prstGeom prst="rect">
            <a:avLst/>
          </a:prstGeom>
          <a:ln w="0">
            <a:noFill/>
          </a:ln>
        </p:spPr>
      </p:pic>
      <p:pic>
        <p:nvPicPr>
          <p:cNvPr id="663" name="" descr=""/>
          <p:cNvPicPr/>
          <p:nvPr/>
        </p:nvPicPr>
        <p:blipFill>
          <a:blip r:embed="rId3"/>
          <a:stretch/>
        </p:blipFill>
        <p:spPr>
          <a:xfrm>
            <a:off x="6480000" y="0"/>
            <a:ext cx="6240240" cy="3059280"/>
          </a:xfrm>
          <a:prstGeom prst="rect">
            <a:avLst/>
          </a:prstGeom>
          <a:ln w="0">
            <a:noFill/>
          </a:ln>
        </p:spPr>
      </p:pic>
      <p:pic>
        <p:nvPicPr>
          <p:cNvPr id="664" name="" descr=""/>
          <p:cNvPicPr/>
          <p:nvPr/>
        </p:nvPicPr>
        <p:blipFill>
          <a:blip r:embed="rId4"/>
          <a:stretch/>
        </p:blipFill>
        <p:spPr>
          <a:xfrm>
            <a:off x="5220000" y="4573800"/>
            <a:ext cx="4679280" cy="3197880"/>
          </a:xfrm>
          <a:prstGeom prst="rect">
            <a:avLst/>
          </a:prstGeom>
          <a:ln w="0">
            <a:noFill/>
          </a:ln>
        </p:spPr>
      </p:pic>
      <p:pic>
        <p:nvPicPr>
          <p:cNvPr id="665" name="" descr=""/>
          <p:cNvPicPr/>
          <p:nvPr/>
        </p:nvPicPr>
        <p:blipFill>
          <a:blip r:embed="rId5"/>
          <a:stretch/>
        </p:blipFill>
        <p:spPr>
          <a:xfrm>
            <a:off x="6480000" y="3008520"/>
            <a:ext cx="6240240" cy="1834560"/>
          </a:xfrm>
          <a:prstGeom prst="rect">
            <a:avLst/>
          </a:prstGeom>
          <a:ln w="0">
            <a:noFill/>
          </a:ln>
        </p:spPr>
      </p:pic>
      <p:sp>
        <p:nvSpPr>
          <p:cNvPr id="666" name="PlaceHolder 27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D9B7D53-E571-412E-A8BA-A1391388D8A3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640080" y="92880"/>
            <a:ext cx="11520000" cy="102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729fcf"/>
                </a:solidFill>
                <a:latin typeface="Arial"/>
              </a:rPr>
              <a:t>Разработка мер защиты информации от несанкционированного доступа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668" name="" descr=""/>
          <p:cNvPicPr/>
          <p:nvPr/>
        </p:nvPicPr>
        <p:blipFill>
          <a:blip r:embed="rId1"/>
          <a:stretch/>
        </p:blipFill>
        <p:spPr>
          <a:xfrm>
            <a:off x="6251760" y="1117080"/>
            <a:ext cx="5447520" cy="6613560"/>
          </a:xfrm>
          <a:prstGeom prst="rect">
            <a:avLst/>
          </a:prstGeom>
          <a:ln w="0">
            <a:noFill/>
          </a:ln>
        </p:spPr>
      </p:pic>
      <p:sp>
        <p:nvSpPr>
          <p:cNvPr id="669" name="PlaceHolder 28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9C50B0C-3ABE-470F-BCCA-238FF2B0E46F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  <p:pic>
        <p:nvPicPr>
          <p:cNvPr id="670" name="" descr=""/>
          <p:cNvPicPr/>
          <p:nvPr/>
        </p:nvPicPr>
        <p:blipFill>
          <a:blip r:embed="rId2"/>
          <a:stretch/>
        </p:blipFill>
        <p:spPr>
          <a:xfrm>
            <a:off x="392760" y="1146240"/>
            <a:ext cx="5546520" cy="533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"/>
          <p:cNvSpPr/>
          <p:nvPr/>
        </p:nvSpPr>
        <p:spPr>
          <a:xfrm>
            <a:off x="2128680" y="0"/>
            <a:ext cx="669060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729fcf"/>
                </a:solidFill>
                <a:latin typeface="Times New Roman"/>
                <a:ea typeface="DejaVu Sans"/>
              </a:rPr>
              <a:t>Функциональное тестирование</a:t>
            </a:r>
            <a:endParaRPr b="0" lang="ru-RU" sz="3600" spc="-1" strike="noStrike">
              <a:latin typeface="Arial"/>
            </a:endParaRPr>
          </a:p>
        </p:txBody>
      </p:sp>
      <p:graphicFrame>
        <p:nvGraphicFramePr>
          <p:cNvPr id="672" name=""/>
          <p:cNvGraphicFramePr/>
          <p:nvPr/>
        </p:nvGraphicFramePr>
        <p:xfrm>
          <a:off x="1850760" y="634320"/>
          <a:ext cx="8965440" cy="3845160"/>
        </p:xfrm>
        <a:graphic>
          <a:graphicData uri="http://schemas.openxmlformats.org/drawingml/2006/table">
            <a:tbl>
              <a:tblPr/>
              <a:tblGrid>
                <a:gridCol w="1665360"/>
                <a:gridCol w="1845360"/>
                <a:gridCol w="3349800"/>
                <a:gridCol w="2105280"/>
              </a:tblGrid>
              <a:tr h="216000">
                <a:tc>
                  <a:txBody>
                    <a:bodyPr lIns="90000" rIns="90000" anchor="t">
                      <a:noAutofit/>
                    </a:bodyPr>
                    <a:p>
                      <a:pPr marL="8640"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Название: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gridSpan="3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Тест регистрации пользователя с подтверждением по e-mail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16000">
                <a:tc>
                  <a:txBody>
                    <a:bodyPr lIns="90000" rIns="90000" anchor="t">
                      <a:noAutofit/>
                    </a:bodyPr>
                    <a:p>
                      <a:pPr marL="8640"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Функция: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Регистрация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16000">
                <a:tc gridSpan="2">
                  <a:txBody>
                    <a:bodyPr lIns="90000" rIns="90000" anchor="t">
                      <a:noAutofit/>
                    </a:bodyPr>
                    <a:p>
                      <a:pPr marL="8640"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Действие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8640"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Ожидаемый результат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Результат теста: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40680" indent="-4068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-RU" sz="1200" spc="-1" strike="noStrike">
                          <a:latin typeface="Arial"/>
                        </a:rPr>
                        <a:t>Пройден;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40680" indent="-4068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-RU" sz="1200" spc="-1" strike="noStrike">
                          <a:latin typeface="Arial"/>
                        </a:rPr>
                        <a:t>Провален;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40680" indent="-4068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-RU" sz="1200" spc="-1" strike="noStrike">
                          <a:latin typeface="Arial"/>
                        </a:rPr>
                        <a:t>Заблокирован.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4600">
                <a:tc gridSpan="2"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Предусловие: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16000">
                <a:tc gridSpan="2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Откройте главную страницу сайта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Сайт открыт и доступен 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52880">
                <a:tc gridSpan="2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В правом верхнем углу нажмите на кнопку «Зарегистрироваться» 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После нажатия, выполняется переход на страницу регистрации. Она открыта и доступна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4600">
                <a:tc gridSpan="2"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Шаги теста: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48000">
                <a:tc gridSpan="2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Заполните форму регистрации: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«E-mail»: stas.*****gmail.com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«Пароль»: Test1234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«Роль»: Соискатель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Данные успешно введены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98160">
                <a:tc gridSpan="2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Нажмите кнопку «Зарегистрироваться»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После отправки корректных данных выполнился переход на главную страницу и в верхней части отобразилось уведомление «В течение нескольких минут вы получите письмо с инструкциями по подтверждению вашей учётной записи.»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6880">
                <a:tc gridSpan="2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Зайдите на свой почтовый адрес, откройте письмо с подтверждением и перейдите по ссылке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Письмо с подтверждением пришло, перейдя по ссылке произошло перенаправление на страницу входа и вывелось уведомление: «Ваша учётная запись успешно подтверждена».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4600">
                <a:tc gridSpan="2"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Постусловие: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1800">
                <a:tc gridSpan="2"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Заполните форму входа введя: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«E-mail»: stas.*****gmail.com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«Пароль»: Test1234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И нажмите на кнопку «Войти»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Вход успешно выполнен, вывелось уведомление «Вход в систему выполнен». Кнопки регистрации и авторизации пропали, заменив собой дефолтную иконку профиля с выпадающим меню.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73" name="PlaceHolder 29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FEF38BC-B6C2-4117-85E4-0CD1E07D41E0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4" name=""/>
          <p:cNvGraphicFramePr/>
          <p:nvPr/>
        </p:nvGraphicFramePr>
        <p:xfrm>
          <a:off x="1156320" y="2230200"/>
          <a:ext cx="10735200" cy="3501000"/>
        </p:xfrm>
        <a:graphic>
          <a:graphicData uri="http://schemas.openxmlformats.org/drawingml/2006/table">
            <a:tbl>
              <a:tblPr/>
              <a:tblGrid>
                <a:gridCol w="1838880"/>
                <a:gridCol w="3043800"/>
                <a:gridCol w="4393800"/>
                <a:gridCol w="1459080"/>
              </a:tblGrid>
              <a:tr h="113400">
                <a:tc>
                  <a:txBody>
                    <a:bodyPr lIns="90000" rIns="90000" anchor="t">
                      <a:noAutofit/>
                    </a:bodyPr>
                    <a:p>
                      <a:pPr marL="8640"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Название: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gridSpan="3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Тест на создание резюме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600">
                <a:tc>
                  <a:txBody>
                    <a:bodyPr lIns="90000" rIns="90000" anchor="t">
                      <a:noAutofit/>
                    </a:bodyPr>
                    <a:p>
                      <a:pPr marL="8640"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Функция: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Резюме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776520">
                <a:tc gridSpan="2">
                  <a:txBody>
                    <a:bodyPr lIns="90000" rIns="90000" anchor="t">
                      <a:noAutofit/>
                    </a:bodyPr>
                    <a:p>
                      <a:pPr marL="8640"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Действие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8640"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Ожидаемый результат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Результат теста: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40680" indent="-4068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-RU" sz="1200" spc="-1" strike="noStrike">
                          <a:latin typeface="Arial"/>
                        </a:rPr>
                        <a:t>Пройден;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40680" indent="-4068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-RU" sz="1200" spc="-1" strike="noStrike">
                          <a:latin typeface="Arial"/>
                        </a:rPr>
                        <a:t>Провален;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40680" indent="-4068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-RU" sz="1200" spc="-1" strike="noStrike">
                          <a:latin typeface="Arial"/>
                        </a:rPr>
                        <a:t>Заблокирован.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4600">
                <a:tc gridSpan="2"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Предусловие: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600">
                <a:tc gridSpan="2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Откройте главную страницу сайта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Сайт открыт и доступен 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 gridSpan="2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В правом верхнем углу нажмите на кнопку «Войти» и выполните вход в систему. 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После нажатия, выполняется переход на страницу входа. Она открыта и доступна, после ввода корректных данных вы успешно входите под свои аккаунтом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947160">
                <a:tc gridSpan="2"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Далее необходимо открыть страницу создания резюме.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Это можно сделать либо из профиля пользователя (Главная страница =&gt; Профиль соискателя =&gt; Создать резюме), либо со странцы с резюме (Главная страница =&gt; Резюме =&gt; Создать резюме).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После нажатия на кнопку «Создать резюме» выполняется переход на страницу создания резюме.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4600">
                <a:tc gridSpan="2"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Шаги теста: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675" name="PlaceHolder 30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C1D5C5E-87F2-4BB3-BB18-189F1F5AC234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6" name=""/>
          <p:cNvGraphicFramePr/>
          <p:nvPr/>
        </p:nvGraphicFramePr>
        <p:xfrm>
          <a:off x="1018080" y="268200"/>
          <a:ext cx="10303200" cy="7196760"/>
        </p:xfrm>
        <a:graphic>
          <a:graphicData uri="http://schemas.openxmlformats.org/drawingml/2006/table">
            <a:tbl>
              <a:tblPr/>
              <a:tblGrid>
                <a:gridCol w="3709800"/>
                <a:gridCol w="4580640"/>
                <a:gridCol w="2013120"/>
              </a:tblGrid>
              <a:tr h="5552280">
                <a:tc>
                  <a:txBody>
                    <a:bodyPr lIns="90000" rIns="90000" tIns="46800" bIns="468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Заполните форму создания резюме: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«Загрузить фото»: 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«Имя»: Станислав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«Фамилия»: Красавин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«Возраст»: 21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«Наименование резюме»: Lorem ipsum dolor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«Страна проживания»: Россия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«Город проживания»: Самара 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«Я готов к переезду»: true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«Я готов к удалённой работе»: true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«Почтовый адрес»: stas.*****.com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«Номер телефона»: +79371231212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«Наимнование работы»: Developer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«Комания»: One Person Company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«Страна»: Россия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«Город»: Самара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«Я работаю здесь»: false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«От»: Март 2022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«До»: Июнь 2022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br>
                        <a:rPr sz="1200"/>
                      </a:br>
                      <a:r>
                        <a:rPr b="0" lang="ru-RU" sz="1200" spc="-1" strike="noStrike">
                          <a:latin typeface="Arial"/>
                        </a:rPr>
                        <a:t>«Уровень образования»: Средне-Специальное</a:t>
                      </a:r>
                      <a:br>
                        <a:rPr sz="1200"/>
                      </a:br>
                      <a:r>
                        <a:rPr b="0" lang="ru-RU" sz="1200" spc="-1" strike="noStrike">
                          <a:latin typeface="Arial"/>
                        </a:rPr>
                        <a:t>«Область изучения»: ИСП</a:t>
                      </a:r>
                      <a:br>
                        <a:rPr sz="1200"/>
                      </a:br>
                      <a:r>
                        <a:rPr b="0" lang="ru-RU" sz="1200" spc="-1" strike="noStrike">
                          <a:latin typeface="Arial"/>
                        </a:rPr>
                        <a:t>«Наимнование учебного заведения»: ПГК</a:t>
                      </a:r>
                      <a:br>
                        <a:rPr sz="1200"/>
                      </a:br>
                      <a:r>
                        <a:rPr b="0" lang="ru-RU" sz="1200" spc="-1" strike="noStrike">
                          <a:latin typeface="Arial"/>
                        </a:rPr>
                        <a:t>«Страна»: Россия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«Город»: Самара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«Я учусь здесь»: true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«От»: Март 2022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«До»: Июнь 2022</a:t>
                      </a:r>
                      <a:endParaRPr b="0" lang="ru-RU" sz="1200" spc="-1" strike="noStrike">
                        <a:latin typeface="Arial"/>
                      </a:endParaRPr>
                    </a:p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«Навыки»: Git, Ruby, Rails, Postgresql, HTML, CSS, Bootstrap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Данные успешно введены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76520">
                <a:tc>
                  <a:txBody>
                    <a:bodyPr lIns="90000" rIns="90000" tIns="46800" bIns="468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Нажмите кнопку «Создать резюме»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После отправки корректных данных и создания резюме, выполнился переход на страницу созданого резюме и в верхней части отобразилось уведомление «Резюмe успешно создано»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4600"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ru-RU" sz="1200" spc="-1" strike="noStrike">
                          <a:latin typeface="Arial"/>
                        </a:rPr>
                        <a:t>Постусловие: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16000">
                <a:tc>
                  <a:txBody>
                    <a:bodyPr lIns="90000" rIns="90000" tIns="46800" bIns="468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Осматривая только, что созданное резюме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200" spc="-1" strike="noStrike">
                          <a:latin typeface="Arial"/>
                        </a:rPr>
                        <a:t>Видно, что все заполненные поля отображены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marL="8640">
                        <a:lnSpc>
                          <a:spcPct val="100000"/>
                        </a:lnSpc>
                        <a:buNone/>
                      </a:pPr>
                      <a:r>
                        <a:rPr b="0" lang="ru-RU" sz="1200" spc="-1" strike="noStrike">
                          <a:latin typeface="Arial"/>
                        </a:rPr>
                        <a:t>Пройден</a:t>
                      </a:r>
                      <a:endParaRPr b="0" lang="ru-RU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77" name="PlaceHolder 31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3EF2CAF-5640-4811-9B83-2D5091F99CD3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640080" y="172080"/>
            <a:ext cx="11520360" cy="50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729fcf"/>
                </a:solidFill>
                <a:latin typeface="Times New Roman"/>
              </a:rPr>
              <a:t>Задачи </a:t>
            </a:r>
            <a:r>
              <a:rPr b="1" lang="ru-RU" sz="3600" spc="-1" strike="noStrike">
                <a:solidFill>
                  <a:srgbClr val="729fcf"/>
                </a:solidFill>
                <a:latin typeface="Times New Roman"/>
              </a:rPr>
              <a:t>исследования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/>
          </p:nvPr>
        </p:nvSpPr>
        <p:spPr>
          <a:xfrm>
            <a:off x="151560" y="900000"/>
            <a:ext cx="5801400" cy="645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провести анализ объекта, процесса, предметной области как объекта информатизации;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построить организационные и функциональные схемы объектов информатизации;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провести анализ функциональных требований программного продукта;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провести анализ входных и выходных данных;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построить структуру данных;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разработать тестовые сценарии, программы и методики испытаний;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разработать техническое задание для программного продукта;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разработать и оптимизировать схемы данных для программного продукта;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/>
          </p:nvPr>
        </p:nvSpPr>
        <p:spPr>
          <a:xfrm>
            <a:off x="5953680" y="900000"/>
            <a:ext cx="6645600" cy="647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выбрать программное обеспечение для реализации (разработки) программного продукта; 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разработать интерфейс на русском и английском языках для программного продукта;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разработать удаленную базу данных и необходимые запросы;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реализовать функциональные требования;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описать интеграцию программных модулей;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выполнить отладку программного продукта;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провести тестирование программного продукта;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выполнить документирование программного кода;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разработать руководство пользователя для программного продукта;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разработать меры защиты информации от несанкционированного доступа;</a:t>
            </a:r>
            <a:endParaRPr b="0" lang="ru-RU" sz="1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729fcf"/>
              </a:buClr>
              <a:buSzPct val="60000"/>
              <a:buFont typeface="Wingdings" charset="2"/>
              <a:buChar char=""/>
            </a:pPr>
            <a:r>
              <a:rPr b="0" lang="ru-RU" sz="1900" spc="-1" strike="noStrike">
                <a:latin typeface="Times New Roman"/>
              </a:rPr>
              <a:t>описать мероприятия по обеспечению техники безопасности и пожарной безопасности.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568" name="PlaceHolder 10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4899172-7570-4517-9300-98F6A445DDF8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3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"/>
          <p:cNvSpPr/>
          <p:nvPr/>
        </p:nvSpPr>
        <p:spPr>
          <a:xfrm>
            <a:off x="1980000" y="843480"/>
            <a:ext cx="757908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729fcf"/>
                </a:solidFill>
                <a:latin typeface="Times New Roman"/>
                <a:ea typeface="DejaVu Sans"/>
              </a:rPr>
              <a:t>Тестирование в определенной среде</a:t>
            </a:r>
            <a:endParaRPr b="0" lang="ru-RU" sz="3600" spc="-1" strike="noStrike">
              <a:latin typeface="Arial"/>
            </a:endParaRPr>
          </a:p>
        </p:txBody>
      </p:sp>
      <p:graphicFrame>
        <p:nvGraphicFramePr>
          <p:cNvPr id="679" name=""/>
          <p:cNvGraphicFramePr/>
          <p:nvPr/>
        </p:nvGraphicFramePr>
        <p:xfrm>
          <a:off x="666360" y="2214360"/>
          <a:ext cx="11339280" cy="4318920"/>
        </p:xfrm>
        <a:graphic>
          <a:graphicData uri="http://schemas.openxmlformats.org/drawingml/2006/table">
            <a:tbl>
              <a:tblPr/>
              <a:tblGrid>
                <a:gridCol w="3778920"/>
                <a:gridCol w="3778920"/>
                <a:gridCol w="3781800"/>
              </a:tblGrid>
              <a:tr h="7196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Браузер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Разрешение экрана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Ошибки / несоответствия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Google Chrome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1920 x 1080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Нет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Google Chrome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1180 x 820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Нет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Google Chrome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390 x 844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Нет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20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FireFox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1920 x 1080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Нет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0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Opera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1920 x 1080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Нет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680" name="PlaceHolder 32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90BEDBA-7992-4F2D-9908-04FA7B7A6A9D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1980000" y="0"/>
            <a:ext cx="863928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729fcf"/>
                </a:solidFill>
                <a:latin typeface="Times New Roman"/>
                <a:ea typeface="Times New Roman"/>
              </a:rPr>
              <a:t>Документирование программного кода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682" name="PlaceHolder 33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1BE1C36-2F63-40B7-A95F-4E6E036DF5C6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  <p:pic>
        <p:nvPicPr>
          <p:cNvPr id="683" name="" descr=""/>
          <p:cNvPicPr/>
          <p:nvPr/>
        </p:nvPicPr>
        <p:blipFill>
          <a:blip r:embed="rId1"/>
          <a:stretch/>
        </p:blipFill>
        <p:spPr>
          <a:xfrm>
            <a:off x="2160000" y="720000"/>
            <a:ext cx="8511480" cy="679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"/>
          <p:cNvSpPr/>
          <p:nvPr/>
        </p:nvSpPr>
        <p:spPr>
          <a:xfrm>
            <a:off x="2995560" y="-56520"/>
            <a:ext cx="56437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729fcf"/>
                </a:solidFill>
                <a:latin typeface="Times New Roman"/>
                <a:ea typeface="DejaVu Sans"/>
              </a:rPr>
              <a:t>Руководство пользователя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685" name="" descr=""/>
          <p:cNvPicPr/>
          <p:nvPr/>
        </p:nvPicPr>
        <p:blipFill>
          <a:blip r:embed="rId1"/>
          <a:stretch/>
        </p:blipFill>
        <p:spPr>
          <a:xfrm>
            <a:off x="61200" y="540000"/>
            <a:ext cx="3538080" cy="3665160"/>
          </a:xfrm>
          <a:prstGeom prst="rect">
            <a:avLst/>
          </a:prstGeom>
          <a:ln w="0">
            <a:noFill/>
          </a:ln>
        </p:spPr>
      </p:pic>
      <p:pic>
        <p:nvPicPr>
          <p:cNvPr id="686" name="" descr=""/>
          <p:cNvPicPr/>
          <p:nvPr/>
        </p:nvPicPr>
        <p:blipFill>
          <a:blip r:embed="rId2"/>
          <a:stretch/>
        </p:blipFill>
        <p:spPr>
          <a:xfrm>
            <a:off x="121320" y="4232880"/>
            <a:ext cx="3459600" cy="3492000"/>
          </a:xfrm>
          <a:prstGeom prst="rect">
            <a:avLst/>
          </a:prstGeom>
          <a:ln w="0">
            <a:noFill/>
          </a:ln>
        </p:spPr>
      </p:pic>
      <p:pic>
        <p:nvPicPr>
          <p:cNvPr id="687" name="" descr=""/>
          <p:cNvPicPr/>
          <p:nvPr/>
        </p:nvPicPr>
        <p:blipFill>
          <a:blip r:embed="rId3"/>
          <a:stretch/>
        </p:blipFill>
        <p:spPr>
          <a:xfrm>
            <a:off x="4140000" y="540000"/>
            <a:ext cx="3394800" cy="4275360"/>
          </a:xfrm>
          <a:prstGeom prst="rect">
            <a:avLst/>
          </a:prstGeom>
          <a:ln w="0">
            <a:noFill/>
          </a:ln>
        </p:spPr>
      </p:pic>
      <p:pic>
        <p:nvPicPr>
          <p:cNvPr id="688" name="" descr=""/>
          <p:cNvPicPr/>
          <p:nvPr/>
        </p:nvPicPr>
        <p:blipFill>
          <a:blip r:embed="rId4"/>
          <a:stretch/>
        </p:blipFill>
        <p:spPr>
          <a:xfrm>
            <a:off x="4140000" y="4816080"/>
            <a:ext cx="2879280" cy="2852280"/>
          </a:xfrm>
          <a:prstGeom prst="rect">
            <a:avLst/>
          </a:prstGeom>
          <a:ln w="0">
            <a:noFill/>
          </a:ln>
        </p:spPr>
      </p:pic>
      <p:pic>
        <p:nvPicPr>
          <p:cNvPr id="689" name="" descr=""/>
          <p:cNvPicPr/>
          <p:nvPr/>
        </p:nvPicPr>
        <p:blipFill>
          <a:blip r:embed="rId5"/>
          <a:stretch/>
        </p:blipFill>
        <p:spPr>
          <a:xfrm>
            <a:off x="7936920" y="540000"/>
            <a:ext cx="4122360" cy="3301200"/>
          </a:xfrm>
          <a:prstGeom prst="rect">
            <a:avLst/>
          </a:prstGeom>
          <a:ln w="0">
            <a:noFill/>
          </a:ln>
        </p:spPr>
      </p:pic>
      <p:pic>
        <p:nvPicPr>
          <p:cNvPr id="690" name="" descr=""/>
          <p:cNvPicPr/>
          <p:nvPr/>
        </p:nvPicPr>
        <p:blipFill>
          <a:blip r:embed="rId6"/>
          <a:stretch/>
        </p:blipFill>
        <p:spPr>
          <a:xfrm>
            <a:off x="7927920" y="3841920"/>
            <a:ext cx="3983760" cy="3779280"/>
          </a:xfrm>
          <a:prstGeom prst="rect">
            <a:avLst/>
          </a:prstGeom>
          <a:ln w="0">
            <a:noFill/>
          </a:ln>
        </p:spPr>
      </p:pic>
      <p:sp>
        <p:nvSpPr>
          <p:cNvPr id="691" name="PlaceHolder 34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36EEAFD-427E-4E3E-8C69-73B2EABBC5B3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" descr=""/>
          <p:cNvPicPr/>
          <p:nvPr/>
        </p:nvPicPr>
        <p:blipFill>
          <a:blip r:embed="rId1"/>
          <a:stretch/>
        </p:blipFill>
        <p:spPr>
          <a:xfrm>
            <a:off x="540000" y="978120"/>
            <a:ext cx="3599280" cy="1541160"/>
          </a:xfrm>
          <a:prstGeom prst="rect">
            <a:avLst/>
          </a:prstGeom>
          <a:ln w="0">
            <a:noFill/>
          </a:ln>
        </p:spPr>
      </p:pic>
      <p:pic>
        <p:nvPicPr>
          <p:cNvPr id="693" name="" descr=""/>
          <p:cNvPicPr/>
          <p:nvPr/>
        </p:nvPicPr>
        <p:blipFill>
          <a:blip r:embed="rId2"/>
          <a:stretch/>
        </p:blipFill>
        <p:spPr>
          <a:xfrm>
            <a:off x="522000" y="2700000"/>
            <a:ext cx="3797280" cy="3827520"/>
          </a:xfrm>
          <a:prstGeom prst="rect">
            <a:avLst/>
          </a:prstGeom>
          <a:ln w="0">
            <a:noFill/>
          </a:ln>
        </p:spPr>
      </p:pic>
      <p:pic>
        <p:nvPicPr>
          <p:cNvPr id="694" name="" descr=""/>
          <p:cNvPicPr/>
          <p:nvPr/>
        </p:nvPicPr>
        <p:blipFill>
          <a:blip r:embed="rId3"/>
          <a:stretch/>
        </p:blipFill>
        <p:spPr>
          <a:xfrm>
            <a:off x="4320000" y="241200"/>
            <a:ext cx="3866040" cy="2818080"/>
          </a:xfrm>
          <a:prstGeom prst="rect">
            <a:avLst/>
          </a:prstGeom>
          <a:ln w="0">
            <a:noFill/>
          </a:ln>
        </p:spPr>
      </p:pic>
      <p:pic>
        <p:nvPicPr>
          <p:cNvPr id="695" name="" descr=""/>
          <p:cNvPicPr/>
          <p:nvPr/>
        </p:nvPicPr>
        <p:blipFill>
          <a:blip r:embed="rId4"/>
          <a:stretch/>
        </p:blipFill>
        <p:spPr>
          <a:xfrm>
            <a:off x="4680000" y="3094560"/>
            <a:ext cx="3470760" cy="4644720"/>
          </a:xfrm>
          <a:prstGeom prst="rect">
            <a:avLst/>
          </a:prstGeom>
          <a:ln w="0">
            <a:noFill/>
          </a:ln>
        </p:spPr>
      </p:pic>
      <p:pic>
        <p:nvPicPr>
          <p:cNvPr id="696" name="" descr=""/>
          <p:cNvPicPr/>
          <p:nvPr/>
        </p:nvPicPr>
        <p:blipFill>
          <a:blip r:embed="rId5"/>
          <a:stretch/>
        </p:blipFill>
        <p:spPr>
          <a:xfrm>
            <a:off x="8460000" y="42120"/>
            <a:ext cx="3813120" cy="5357160"/>
          </a:xfrm>
          <a:prstGeom prst="rect">
            <a:avLst/>
          </a:prstGeom>
          <a:ln w="0">
            <a:noFill/>
          </a:ln>
        </p:spPr>
      </p:pic>
      <p:pic>
        <p:nvPicPr>
          <p:cNvPr id="697" name="" descr=""/>
          <p:cNvPicPr/>
          <p:nvPr/>
        </p:nvPicPr>
        <p:blipFill>
          <a:blip r:embed="rId6"/>
          <a:stretch/>
        </p:blipFill>
        <p:spPr>
          <a:xfrm>
            <a:off x="8444520" y="5296680"/>
            <a:ext cx="4154760" cy="2475000"/>
          </a:xfrm>
          <a:prstGeom prst="rect">
            <a:avLst/>
          </a:prstGeom>
          <a:ln w="0">
            <a:noFill/>
          </a:ln>
        </p:spPr>
      </p:pic>
      <p:sp>
        <p:nvSpPr>
          <p:cNvPr id="698" name="PlaceHolder 35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56FED13-1973-4411-AB92-479E3BBBEB82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" descr=""/>
          <p:cNvPicPr/>
          <p:nvPr/>
        </p:nvPicPr>
        <p:blipFill>
          <a:blip r:embed="rId1"/>
          <a:stretch/>
        </p:blipFill>
        <p:spPr>
          <a:xfrm>
            <a:off x="-720" y="241200"/>
            <a:ext cx="5760000" cy="7444080"/>
          </a:xfrm>
          <a:prstGeom prst="rect">
            <a:avLst/>
          </a:prstGeom>
          <a:ln w="0">
            <a:noFill/>
          </a:ln>
        </p:spPr>
      </p:pic>
      <p:pic>
        <p:nvPicPr>
          <p:cNvPr id="700" name="" descr=""/>
          <p:cNvPicPr/>
          <p:nvPr/>
        </p:nvPicPr>
        <p:blipFill>
          <a:blip r:embed="rId2"/>
          <a:stretch/>
        </p:blipFill>
        <p:spPr>
          <a:xfrm>
            <a:off x="4860000" y="180000"/>
            <a:ext cx="4555800" cy="6598080"/>
          </a:xfrm>
          <a:prstGeom prst="rect">
            <a:avLst/>
          </a:prstGeom>
          <a:ln w="0">
            <a:noFill/>
          </a:ln>
        </p:spPr>
      </p:pic>
      <p:pic>
        <p:nvPicPr>
          <p:cNvPr id="701" name="" descr=""/>
          <p:cNvPicPr/>
          <p:nvPr/>
        </p:nvPicPr>
        <p:blipFill>
          <a:blip r:embed="rId3"/>
          <a:stretch/>
        </p:blipFill>
        <p:spPr>
          <a:xfrm>
            <a:off x="8820000" y="299880"/>
            <a:ext cx="4068000" cy="3839400"/>
          </a:xfrm>
          <a:prstGeom prst="rect">
            <a:avLst/>
          </a:prstGeom>
          <a:ln w="0">
            <a:noFill/>
          </a:ln>
        </p:spPr>
      </p:pic>
      <p:pic>
        <p:nvPicPr>
          <p:cNvPr id="702" name="" descr=""/>
          <p:cNvPicPr/>
          <p:nvPr/>
        </p:nvPicPr>
        <p:blipFill>
          <a:blip r:embed="rId4"/>
          <a:stretch/>
        </p:blipFill>
        <p:spPr>
          <a:xfrm>
            <a:off x="8820000" y="4320000"/>
            <a:ext cx="4319280" cy="2256120"/>
          </a:xfrm>
          <a:prstGeom prst="rect">
            <a:avLst/>
          </a:prstGeom>
          <a:ln w="0">
            <a:noFill/>
          </a:ln>
        </p:spPr>
      </p:pic>
      <p:sp>
        <p:nvSpPr>
          <p:cNvPr id="703" name="PlaceHolder 36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AB60083-1C80-457D-A596-3B2026B5EE8B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" descr=""/>
          <p:cNvPicPr/>
          <p:nvPr/>
        </p:nvPicPr>
        <p:blipFill>
          <a:blip r:embed="rId1"/>
          <a:stretch/>
        </p:blipFill>
        <p:spPr>
          <a:xfrm>
            <a:off x="3240000" y="0"/>
            <a:ext cx="5268240" cy="5482440"/>
          </a:xfrm>
          <a:prstGeom prst="rect">
            <a:avLst/>
          </a:prstGeom>
          <a:ln w="0">
            <a:noFill/>
          </a:ln>
        </p:spPr>
      </p:pic>
      <p:pic>
        <p:nvPicPr>
          <p:cNvPr id="705" name="" descr=""/>
          <p:cNvPicPr/>
          <p:nvPr/>
        </p:nvPicPr>
        <p:blipFill>
          <a:blip r:embed="rId2"/>
          <a:stretch/>
        </p:blipFill>
        <p:spPr>
          <a:xfrm>
            <a:off x="3249720" y="5306760"/>
            <a:ext cx="5219280" cy="2288520"/>
          </a:xfrm>
          <a:prstGeom prst="rect">
            <a:avLst/>
          </a:prstGeom>
          <a:ln w="0">
            <a:noFill/>
          </a:ln>
        </p:spPr>
      </p:pic>
      <p:sp>
        <p:nvSpPr>
          <p:cNvPr id="706" name="PlaceHolder 37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D92C5BF-8F73-4FB2-8CF3-D8D4F1827CD1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"/>
          <p:cNvSpPr/>
          <p:nvPr/>
        </p:nvSpPr>
        <p:spPr>
          <a:xfrm>
            <a:off x="2994480" y="-56160"/>
            <a:ext cx="654480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729fcf"/>
                </a:solidFill>
                <a:latin typeface="Times New Roman"/>
                <a:ea typeface="Times New Roman"/>
              </a:rPr>
              <a:t>Руководство администратора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708" name="" descr=""/>
          <p:cNvPicPr/>
          <p:nvPr/>
        </p:nvPicPr>
        <p:blipFill>
          <a:blip r:embed="rId1"/>
          <a:stretch/>
        </p:blipFill>
        <p:spPr>
          <a:xfrm>
            <a:off x="493560" y="945720"/>
            <a:ext cx="5805720" cy="6613560"/>
          </a:xfrm>
          <a:prstGeom prst="rect">
            <a:avLst/>
          </a:prstGeom>
          <a:ln w="0">
            <a:noFill/>
          </a:ln>
        </p:spPr>
      </p:pic>
      <p:pic>
        <p:nvPicPr>
          <p:cNvPr id="709" name="" descr=""/>
          <p:cNvPicPr/>
          <p:nvPr/>
        </p:nvPicPr>
        <p:blipFill>
          <a:blip r:embed="rId2"/>
          <a:stretch/>
        </p:blipFill>
        <p:spPr>
          <a:xfrm>
            <a:off x="6840000" y="490680"/>
            <a:ext cx="5219280" cy="7281000"/>
          </a:xfrm>
          <a:prstGeom prst="rect">
            <a:avLst/>
          </a:prstGeom>
          <a:ln w="0">
            <a:noFill/>
          </a:ln>
        </p:spPr>
      </p:pic>
      <p:sp>
        <p:nvSpPr>
          <p:cNvPr id="710" name="PlaceHolder 38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D650462-7231-49A0-B203-E1388F7D2320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" descr=""/>
          <p:cNvPicPr/>
          <p:nvPr/>
        </p:nvPicPr>
        <p:blipFill>
          <a:blip r:embed="rId1"/>
          <a:stretch/>
        </p:blipFill>
        <p:spPr>
          <a:xfrm>
            <a:off x="430920" y="540000"/>
            <a:ext cx="5508360" cy="2498400"/>
          </a:xfrm>
          <a:prstGeom prst="rect">
            <a:avLst/>
          </a:prstGeom>
          <a:ln w="0">
            <a:noFill/>
          </a:ln>
        </p:spPr>
      </p:pic>
      <p:pic>
        <p:nvPicPr>
          <p:cNvPr id="712" name="" descr=""/>
          <p:cNvPicPr/>
          <p:nvPr/>
        </p:nvPicPr>
        <p:blipFill>
          <a:blip r:embed="rId2"/>
          <a:stretch/>
        </p:blipFill>
        <p:spPr>
          <a:xfrm>
            <a:off x="360000" y="3255840"/>
            <a:ext cx="5531400" cy="3763440"/>
          </a:xfrm>
          <a:prstGeom prst="rect">
            <a:avLst/>
          </a:prstGeom>
          <a:ln w="0">
            <a:noFill/>
          </a:ln>
        </p:spPr>
      </p:pic>
      <p:pic>
        <p:nvPicPr>
          <p:cNvPr id="713" name="" descr=""/>
          <p:cNvPicPr/>
          <p:nvPr/>
        </p:nvPicPr>
        <p:blipFill>
          <a:blip r:embed="rId3"/>
          <a:stretch/>
        </p:blipFill>
        <p:spPr>
          <a:xfrm>
            <a:off x="6626880" y="900000"/>
            <a:ext cx="5432400" cy="3999600"/>
          </a:xfrm>
          <a:prstGeom prst="rect">
            <a:avLst/>
          </a:prstGeom>
          <a:ln w="0">
            <a:noFill/>
          </a:ln>
        </p:spPr>
      </p:pic>
      <p:sp>
        <p:nvSpPr>
          <p:cNvPr id="714" name="PlaceHolder 39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68B7225-A569-4148-AF56-B8E2F3AB3928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539280" y="27720"/>
            <a:ext cx="11520000" cy="51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729fcf"/>
                </a:solidFill>
                <a:latin typeface="Arial"/>
              </a:rPr>
              <a:t>Заключение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/>
          </p:nvPr>
        </p:nvSpPr>
        <p:spPr>
          <a:xfrm>
            <a:off x="640080" y="720000"/>
            <a:ext cx="11599200" cy="683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ru-RU" sz="1600" spc="-1" strike="noStrike">
                <a:latin typeface="Arial"/>
              </a:rPr>
              <a:t>Для реализации данной работы было изучено большое количество информационных источников, были изучены серверные языки программирования, популярные базы данных, методологии разработки, HTTP-запросы (и заголовки), системы контроля версии, а также современные возможности языка Ruby и его фреймворка Ruby on Rails. В добавок к этому, был изучен HTML и CSS.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ru-RU" sz="1600" spc="-1" strike="noStrike">
                <a:latin typeface="Arial"/>
              </a:rPr>
              <a:t>Оценивая преимущества и недостатки, а также поставленную задачу, был произведен выбор соответствующего программного обеспечения для равёртывания  окружения среды разработки. Были разработаны: база данных, которая была связана с серверной частью, и которая в свою очередь обрабатывала запросы поступающие через клиентскую часть.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ru-RU" sz="1600" spc="-1" strike="noStrike">
                <a:latin typeface="Arial"/>
              </a:rPr>
              <a:t>В результате проделанной работы, было разработано полноценное WEB-приложение “WorkFindler”, предназначенное для поиска и размещения вакансии и резюме. 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ru-RU" sz="1600" spc="-1" strike="noStrike">
                <a:latin typeface="Arial"/>
              </a:rPr>
              <a:t>В рамках поставленной задачи была изучена предметная область, проблемы и возможные пути их решения. Было составлено техническое задание на основе поставленной задачи и функциональных характеристик. Спроектирована архитектура системы и взаимосвязь между участниками проекта. 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ru-RU" sz="1600" spc="-1" strike="noStrike">
                <a:latin typeface="Arial"/>
              </a:rPr>
              <a:t>При выполнении работы над дипломным проектом были выполнены все поставленные задачи, а именно:</a:t>
            </a:r>
            <a:endParaRPr b="0" lang="ru-RU" sz="1600" spc="-1" strike="noStrike">
              <a:latin typeface="Arial"/>
            </a:endParaRPr>
          </a:p>
          <a:p>
            <a:pPr lvl="2" marL="450360" indent="-270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проведен анализ объекта, процесса, предметной области как объекта информатизации;</a:t>
            </a:r>
            <a:endParaRPr b="0" lang="ru-RU" sz="1600" spc="-1" strike="noStrike">
              <a:latin typeface="Arial"/>
            </a:endParaRPr>
          </a:p>
          <a:p>
            <a:pPr lvl="2" marL="450360" indent="-270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проведен анализ информационного обеспечения объекта информатизации;</a:t>
            </a:r>
            <a:endParaRPr b="0" lang="ru-RU" sz="1600" spc="-1" strike="noStrike">
              <a:latin typeface="Arial"/>
            </a:endParaRPr>
          </a:p>
          <a:p>
            <a:pPr lvl="2" marL="450360" indent="-270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построить организационные и функциональные схемы объектов информатизации;</a:t>
            </a:r>
            <a:endParaRPr b="0" lang="ru-RU" sz="1600" spc="-1" strike="noStrike">
              <a:latin typeface="Arial"/>
            </a:endParaRPr>
          </a:p>
          <a:p>
            <a:pPr lvl="2" marL="450360" indent="-270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выполнено описание категорий пользователей и потоков данных объекта информатизации;</a:t>
            </a:r>
            <a:endParaRPr b="0" lang="ru-RU" sz="1600" spc="-1" strike="noStrike">
              <a:latin typeface="Arial"/>
            </a:endParaRPr>
          </a:p>
          <a:p>
            <a:pPr lvl="2" marL="450360" indent="-270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проведен анализ функциональных требований программного продукта;</a:t>
            </a:r>
            <a:endParaRPr b="0" lang="ru-RU" sz="1600" spc="-1" strike="noStrike">
              <a:latin typeface="Arial"/>
            </a:endParaRPr>
          </a:p>
          <a:p>
            <a:pPr lvl="2" marL="450360" indent="-270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проведен анализ входных и выходных данных;</a:t>
            </a:r>
            <a:endParaRPr b="0" lang="ru-RU" sz="1600" spc="-1" strike="noStrike">
              <a:latin typeface="Arial"/>
            </a:endParaRPr>
          </a:p>
          <a:p>
            <a:pPr lvl="2" marL="450360" indent="-27000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построена структура данных;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717" name="PlaceHolder 40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D4F028C-0835-4DD8-A5DC-D2074407E2F2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38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/>
          </p:nvPr>
        </p:nvSpPr>
        <p:spPr>
          <a:xfrm>
            <a:off x="640080" y="360000"/>
            <a:ext cx="11599200" cy="70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разработаны тестовые сценарии, программы и методики испытаний;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разработано техническое задание для программного продукта;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разработаны и оптимизированы схемы данных для программного продукта;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выбрано программное обеспечение для реализации (разработки) программного продукта;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выбрано программное обеспечение для разработки и эксплуатации удаленных базы данных;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разработан интерфейс на русском, немецком и английском языках для программного продукта;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разработана удаленная база данных и необходимые запросы;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реализованы функциональные требования;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выполнено описание интеграции программных модулей;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выполнена отладка программного продукта;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проведено тестирование программного продукта;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выполнено документирование программного кода;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разработано руководство пользователя для программного продукта;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latin typeface="Arial"/>
              </a:rPr>
              <a:t>разработаны меры защиты информации от несанкционированного доступа;</a:t>
            </a:r>
            <a:endParaRPr b="0" lang="ru-RU" sz="1600" spc="-1" strike="noStrike">
              <a:latin typeface="Arial"/>
            </a:endParaRPr>
          </a:p>
          <a:p>
            <a:pPr marL="450360" indent="-27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выполнено описание мероприятий по обеспечению техники безопасности и пожарной безопасности.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719" name="PlaceHolder 41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B041C4D-22B1-4DF6-8FB8-4816D5596947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39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640080" y="57240"/>
            <a:ext cx="11520360" cy="50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729fcf"/>
                </a:solidFill>
                <a:latin typeface="Times New Roman"/>
              </a:rPr>
              <a:t>Анализ </a:t>
            </a:r>
            <a:r>
              <a:rPr b="1" lang="ru-RU" sz="3600" spc="-1" strike="noStrike">
                <a:solidFill>
                  <a:srgbClr val="729fcf"/>
                </a:solidFill>
                <a:latin typeface="Times New Roman"/>
              </a:rPr>
              <a:t>предметной </a:t>
            </a:r>
            <a:r>
              <a:rPr b="1" lang="ru-RU" sz="3600" spc="-1" strike="noStrike">
                <a:solidFill>
                  <a:srgbClr val="729fcf"/>
                </a:solidFill>
                <a:latin typeface="Times New Roman"/>
              </a:rPr>
              <a:t>области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720000" y="900000"/>
            <a:ext cx="5806080" cy="5364000"/>
          </a:xfrm>
          <a:prstGeom prst="rect">
            <a:avLst/>
          </a:prstGeom>
          <a:ln w="0">
            <a:noFill/>
          </a:ln>
        </p:spPr>
      </p:pic>
      <p:pic>
        <p:nvPicPr>
          <p:cNvPr id="571" name="" descr=""/>
          <p:cNvPicPr/>
          <p:nvPr/>
        </p:nvPicPr>
        <p:blipFill>
          <a:blip r:embed="rId2"/>
          <a:stretch/>
        </p:blipFill>
        <p:spPr>
          <a:xfrm>
            <a:off x="6660000" y="2520000"/>
            <a:ext cx="5798520" cy="2399760"/>
          </a:xfrm>
          <a:prstGeom prst="rect">
            <a:avLst/>
          </a:prstGeom>
          <a:ln w="0">
            <a:noFill/>
          </a:ln>
        </p:spPr>
      </p:pic>
      <p:sp>
        <p:nvSpPr>
          <p:cNvPr id="572" name="PlaceHolder 42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E4272DB-0074-40B8-A45F-751280850D6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3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1080000" y="1925280"/>
            <a:ext cx="10879920" cy="3114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600" spc="-1" strike="noStrike">
                <a:solidFill>
                  <a:srgbClr val="0091ea"/>
                </a:solidFill>
                <a:latin typeface="Roboto Slab"/>
                <a:ea typeface="Roboto Slab"/>
              </a:rPr>
              <a:t>Спасибо за внимание</a:t>
            </a:r>
            <a:endParaRPr b="0" lang="ru-RU" sz="9600" spc="-1" strike="noStrike"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sldNum" idx="11"/>
          </p:nvPr>
        </p:nvSpPr>
        <p:spPr>
          <a:xfrm>
            <a:off x="11766240" y="7176960"/>
            <a:ext cx="766440" cy="59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B75901E-9816-4E60-BF65-09D2889379BD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&lt;номер&gt;</a:t>
            </a:fld>
            <a:endParaRPr b="0" lang="ru-RU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89;p14"/>
          <p:cNvSpPr/>
          <p:nvPr/>
        </p:nvSpPr>
        <p:spPr>
          <a:xfrm>
            <a:off x="9372960" y="5943960"/>
            <a:ext cx="298800" cy="129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Google Shape;90;p14"/>
          <p:cNvSpPr/>
          <p:nvPr/>
        </p:nvSpPr>
        <p:spPr>
          <a:xfrm>
            <a:off x="9883800" y="5632200"/>
            <a:ext cx="550440" cy="79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Google Shape;91;p14"/>
          <p:cNvSpPr/>
          <p:nvPr/>
        </p:nvSpPr>
        <p:spPr>
          <a:xfrm>
            <a:off x="10113840" y="5291640"/>
            <a:ext cx="1051560" cy="69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40080" y="669960"/>
            <a:ext cx="11520360" cy="58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729fcf"/>
                </a:solidFill>
                <a:latin typeface="Times New Roman"/>
              </a:rPr>
              <a:t>Функциональны</a:t>
            </a:r>
            <a:r>
              <a:rPr b="1" lang="ru-RU" sz="3600" spc="-1" strike="noStrike">
                <a:solidFill>
                  <a:srgbClr val="729fcf"/>
                </a:solidFill>
                <a:latin typeface="Times New Roman"/>
              </a:rPr>
              <a:t>е требования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640080" y="1818720"/>
            <a:ext cx="11520360" cy="450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marL="216000" indent="-216000">
              <a:lnSpc>
                <a:spcPct val="100000"/>
              </a:lnSpc>
              <a:spcAft>
                <a:spcPts val="1417"/>
              </a:spcAft>
              <a:buClr>
                <a:srgbClr val="729fcf"/>
              </a:buClr>
              <a:buSzPct val="60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latin typeface="Source Sans Pro"/>
                <a:ea typeface="Source Sans Pro"/>
              </a:rPr>
              <a:t>На каждой странице сайта должна быть единая панель навигации, содержащая ссылки для перехода на страницы: «Главная», «Вакансии», «Резюме», «О нас»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417"/>
              </a:spcAft>
              <a:buClr>
                <a:srgbClr val="729fcf"/>
              </a:buClr>
              <a:buSzPct val="60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latin typeface="Source Sans Pro"/>
                <a:ea typeface="Source Sans Pro"/>
              </a:rPr>
              <a:t>Каждый пользователь, должен иметь возможность сменить языковое окружения приложения на русский, английский и немецкий языки.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417"/>
              </a:spcAft>
              <a:buClr>
                <a:srgbClr val="729fcf"/>
              </a:buClr>
              <a:buSzPct val="60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latin typeface="Source Sans Pro"/>
                <a:ea typeface="Source Sans Pro"/>
              </a:rPr>
              <a:t>Не зарегистрированные пользователи (гости), должны иметь возможность ограниченного просмотра резюма и вакансии, а также их поиск.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417"/>
              </a:spcAft>
              <a:buClr>
                <a:srgbClr val="729fcf"/>
              </a:buClr>
              <a:buSzPct val="60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latin typeface="Source Sans Pro"/>
                <a:ea typeface="Source Sans Pro"/>
              </a:rPr>
              <a:t>Не зарегистрированный пользователь веб-приложения, должен иметь возможность зарегистрироваться, и авторизоваться в системе. При регистрации, пользователь должен будет подтвердить свой адрес электронной почты через письмо со ссылкой подтверждения.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417"/>
              </a:spcAft>
              <a:buClr>
                <a:srgbClr val="729fcf"/>
              </a:buClr>
              <a:buSzPct val="60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latin typeface="Source Sans Pro"/>
                <a:ea typeface="Source Sans Pro"/>
              </a:rPr>
              <a:t>На случай если пользователь забыл пароль от своего аккаунта или если ему не пришло письмо с подтверждением,он должен иметь возможность отправить письмо с подтверждением повторно.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417"/>
              </a:spcAft>
              <a:buClr>
                <a:srgbClr val="729fcf"/>
              </a:buClr>
              <a:buSzPct val="60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latin typeface="Source Sans Pro"/>
                <a:ea typeface="Source Sans Pro"/>
              </a:rPr>
              <a:t>В сиситеме должно быть как минимум два типа пользователя: соискатель и работодатель.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417"/>
              </a:spcAft>
              <a:buClr>
                <a:srgbClr val="729fcf"/>
              </a:buClr>
              <a:buSzPct val="60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latin typeface="Source Sans Pro"/>
                <a:ea typeface="Source Sans Pro"/>
              </a:rPr>
              <a:t>Соискатель должен иметь профиль соискателя.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417"/>
              </a:spcAft>
              <a:buClr>
                <a:srgbClr val="729fcf"/>
              </a:buClr>
              <a:buSzPct val="60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latin typeface="Source Sans Pro"/>
                <a:ea typeface="Source Sans Pro"/>
              </a:rPr>
              <a:t>Он также должен иметь функционал по созданию, редактированию и размещению резюме.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417"/>
              </a:spcAft>
              <a:buClr>
                <a:srgbClr val="729fcf"/>
              </a:buClr>
              <a:buSzPct val="60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latin typeface="Source Sans Pro"/>
                <a:ea typeface="Source Sans Pro"/>
              </a:rPr>
              <a:t>Работодатель должен иметь возможность просматривать полную информацию о резюме, и иметь свой профиль.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417"/>
              </a:spcAft>
              <a:buClr>
                <a:srgbClr val="729fcf"/>
              </a:buClr>
              <a:buSzPct val="60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pc="-1" strike="noStrike">
                <a:latin typeface="Source Sans Pro"/>
                <a:ea typeface="Source Sans Pro"/>
              </a:rPr>
              <a:t>Он (рабодатель) должен иметь возмножности по созданию, редактированию и размещению вакансии.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78" name="PlaceHolder 11"/>
          <p:cNvSpPr/>
          <p:nvPr/>
        </p:nvSpPr>
        <p:spPr>
          <a:xfrm>
            <a:off x="11767320" y="717804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EB1F07C-B799-4BBB-A99E-C99FF82E6505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" descr=""/>
          <p:cNvPicPr/>
          <p:nvPr/>
        </p:nvPicPr>
        <p:blipFill>
          <a:blip r:embed="rId1"/>
          <a:stretch/>
        </p:blipFill>
        <p:spPr>
          <a:xfrm>
            <a:off x="207720" y="1260000"/>
            <a:ext cx="12211560" cy="6071760"/>
          </a:xfrm>
          <a:prstGeom prst="rect">
            <a:avLst/>
          </a:prstGeom>
          <a:ln w="0">
            <a:noFill/>
          </a:ln>
        </p:spPr>
      </p:pic>
      <p:sp>
        <p:nvSpPr>
          <p:cNvPr id="580" name=""/>
          <p:cNvSpPr/>
          <p:nvPr/>
        </p:nvSpPr>
        <p:spPr>
          <a:xfrm>
            <a:off x="640440" y="489960"/>
            <a:ext cx="1152036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729fcf"/>
                </a:solidFill>
                <a:latin typeface="Times New Roman"/>
                <a:ea typeface="DejaVu Sans"/>
              </a:rPr>
              <a:t>Структурная схема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581" name="PlaceHolder 12"/>
          <p:cNvSpPr/>
          <p:nvPr/>
        </p:nvSpPr>
        <p:spPr>
          <a:xfrm>
            <a:off x="11767320" y="717804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84417A2-30D2-43A1-894B-D8E16F8FAB7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540000" y="149400"/>
            <a:ext cx="11520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2800" spc="-1" strike="noStrike">
                <a:solidFill>
                  <a:srgbClr val="729fcf"/>
                </a:solidFill>
                <a:latin typeface="Times New Roman"/>
              </a:rPr>
              <a:t>Техничес</a:t>
            </a:r>
            <a:r>
              <a:rPr b="1" lang="ru-RU" sz="2800" spc="-1" strike="noStrike">
                <a:solidFill>
                  <a:srgbClr val="729fcf"/>
                </a:solidFill>
                <a:latin typeface="Times New Roman"/>
              </a:rPr>
              <a:t>кое </a:t>
            </a:r>
            <a:r>
              <a:rPr b="1" lang="ru-RU" sz="2800" spc="-1" strike="noStrike">
                <a:solidFill>
                  <a:srgbClr val="729fcf"/>
                </a:solidFill>
                <a:latin typeface="Times New Roman"/>
              </a:rPr>
              <a:t>задание </a:t>
            </a:r>
            <a:r>
              <a:rPr b="1" lang="ru-RU" sz="2800" spc="-1" strike="noStrike">
                <a:solidFill>
                  <a:srgbClr val="729fcf"/>
                </a:solidFill>
                <a:latin typeface="Times New Roman"/>
              </a:rPr>
              <a:t>на </a:t>
            </a:r>
            <a:r>
              <a:rPr b="1" lang="ru-RU" sz="2800" spc="-1" strike="noStrike">
                <a:solidFill>
                  <a:srgbClr val="729fcf"/>
                </a:solidFill>
                <a:latin typeface="Times New Roman"/>
              </a:rPr>
              <a:t>разработк</a:t>
            </a:r>
            <a:r>
              <a:rPr b="1" lang="ru-RU" sz="2800" spc="-1" strike="noStrike">
                <a:solidFill>
                  <a:srgbClr val="729fcf"/>
                </a:solidFill>
                <a:latin typeface="Times New Roman"/>
              </a:rPr>
              <a:t>у </a:t>
            </a:r>
            <a:r>
              <a:rPr b="1" lang="ru-RU" sz="2800" spc="-1" strike="noStrike">
                <a:solidFill>
                  <a:srgbClr val="729fcf"/>
                </a:solidFill>
                <a:latin typeface="Times New Roman"/>
              </a:rPr>
              <a:t>программ</a:t>
            </a:r>
            <a:r>
              <a:rPr b="1" lang="ru-RU" sz="2800" spc="-1" strike="noStrike">
                <a:solidFill>
                  <a:srgbClr val="729fcf"/>
                </a:solidFill>
                <a:latin typeface="Times New Roman"/>
              </a:rPr>
              <a:t>ного </a:t>
            </a:r>
            <a:r>
              <a:rPr b="1" lang="ru-RU" sz="2800" spc="-1" strike="noStrike">
                <a:solidFill>
                  <a:srgbClr val="729fcf"/>
                </a:solidFill>
                <a:latin typeface="Times New Roman"/>
              </a:rPr>
              <a:t>продукта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583" name="" descr=""/>
          <p:cNvPicPr/>
          <p:nvPr/>
        </p:nvPicPr>
        <p:blipFill>
          <a:blip r:embed="rId1"/>
          <a:stretch/>
        </p:blipFill>
        <p:spPr>
          <a:xfrm>
            <a:off x="281160" y="605520"/>
            <a:ext cx="5478120" cy="2993760"/>
          </a:xfrm>
          <a:prstGeom prst="rect">
            <a:avLst/>
          </a:prstGeom>
          <a:ln w="0">
            <a:noFill/>
          </a:ln>
        </p:spPr>
      </p:pic>
      <p:pic>
        <p:nvPicPr>
          <p:cNvPr id="584" name="" descr=""/>
          <p:cNvPicPr/>
          <p:nvPr/>
        </p:nvPicPr>
        <p:blipFill>
          <a:blip r:embed="rId2"/>
          <a:stretch/>
        </p:blipFill>
        <p:spPr>
          <a:xfrm>
            <a:off x="281160" y="3600000"/>
            <a:ext cx="5409360" cy="4045320"/>
          </a:xfrm>
          <a:prstGeom prst="rect">
            <a:avLst/>
          </a:prstGeom>
          <a:ln w="0">
            <a:noFill/>
          </a:ln>
        </p:spPr>
      </p:pic>
      <p:pic>
        <p:nvPicPr>
          <p:cNvPr id="585" name="" descr=""/>
          <p:cNvPicPr/>
          <p:nvPr/>
        </p:nvPicPr>
        <p:blipFill>
          <a:blip r:embed="rId3"/>
          <a:stretch/>
        </p:blipFill>
        <p:spPr>
          <a:xfrm>
            <a:off x="6300000" y="589320"/>
            <a:ext cx="5439960" cy="3549960"/>
          </a:xfrm>
          <a:prstGeom prst="rect">
            <a:avLst/>
          </a:prstGeom>
          <a:ln w="0">
            <a:noFill/>
          </a:ln>
        </p:spPr>
      </p:pic>
      <p:sp>
        <p:nvSpPr>
          <p:cNvPr id="586" name="PlaceHolder 4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58BDF6-5996-43EA-84B5-15C04818D39D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4"/>
          <a:stretch/>
        </p:blipFill>
        <p:spPr>
          <a:xfrm>
            <a:off x="6300000" y="4140000"/>
            <a:ext cx="5409360" cy="356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" descr=""/>
          <p:cNvPicPr/>
          <p:nvPr/>
        </p:nvPicPr>
        <p:blipFill>
          <a:blip r:embed="rId1"/>
          <a:stretch/>
        </p:blipFill>
        <p:spPr>
          <a:xfrm>
            <a:off x="139320" y="48240"/>
            <a:ext cx="5439960" cy="4091040"/>
          </a:xfrm>
          <a:prstGeom prst="rect">
            <a:avLst/>
          </a:prstGeom>
          <a:ln w="0">
            <a:noFill/>
          </a:ln>
        </p:spPr>
      </p:pic>
      <p:pic>
        <p:nvPicPr>
          <p:cNvPr id="589" name="" descr=""/>
          <p:cNvPicPr/>
          <p:nvPr/>
        </p:nvPicPr>
        <p:blipFill>
          <a:blip r:embed="rId2"/>
          <a:stretch/>
        </p:blipFill>
        <p:spPr>
          <a:xfrm>
            <a:off x="58320" y="4134240"/>
            <a:ext cx="5340960" cy="3245040"/>
          </a:xfrm>
          <a:prstGeom prst="rect">
            <a:avLst/>
          </a:prstGeom>
          <a:ln w="0">
            <a:noFill/>
          </a:ln>
        </p:spPr>
      </p:pic>
      <p:pic>
        <p:nvPicPr>
          <p:cNvPr id="590" name="" descr=""/>
          <p:cNvPicPr/>
          <p:nvPr/>
        </p:nvPicPr>
        <p:blipFill>
          <a:blip r:embed="rId3"/>
          <a:stretch/>
        </p:blipFill>
        <p:spPr>
          <a:xfrm>
            <a:off x="6480000" y="0"/>
            <a:ext cx="5039280" cy="4036680"/>
          </a:xfrm>
          <a:prstGeom prst="rect">
            <a:avLst/>
          </a:prstGeom>
          <a:ln w="0">
            <a:noFill/>
          </a:ln>
        </p:spPr>
      </p:pic>
      <p:pic>
        <p:nvPicPr>
          <p:cNvPr id="591" name="" descr=""/>
          <p:cNvPicPr/>
          <p:nvPr/>
        </p:nvPicPr>
        <p:blipFill>
          <a:blip r:embed="rId4"/>
          <a:stretch/>
        </p:blipFill>
        <p:spPr>
          <a:xfrm>
            <a:off x="6480000" y="4037400"/>
            <a:ext cx="5078880" cy="3589920"/>
          </a:xfrm>
          <a:prstGeom prst="rect">
            <a:avLst/>
          </a:prstGeom>
          <a:ln w="0">
            <a:noFill/>
          </a:ln>
        </p:spPr>
      </p:pic>
      <p:sp>
        <p:nvSpPr>
          <p:cNvPr id="592" name="PlaceHolder 5"/>
          <p:cNvSpPr/>
          <p:nvPr/>
        </p:nvSpPr>
        <p:spPr>
          <a:xfrm>
            <a:off x="11766960" y="717768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EE1FFA5-151E-46B1-8E5D-F864DCDA1196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900000" y="540000"/>
            <a:ext cx="10360440" cy="58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UML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-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диаграмм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а 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активнос</a:t>
            </a:r>
            <a:r>
              <a:rPr b="0" lang="ru-RU" sz="2800" spc="-1" strike="noStrike">
                <a:solidFill>
                  <a:srgbClr val="729fcf"/>
                </a:solidFill>
                <a:latin typeface="Arial"/>
                <a:ea typeface="Times New Roman"/>
              </a:rPr>
              <a:t>ти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594" name="" descr=""/>
          <p:cNvPicPr/>
          <p:nvPr/>
        </p:nvPicPr>
        <p:blipFill>
          <a:blip r:embed="rId1"/>
          <a:stretch/>
        </p:blipFill>
        <p:spPr>
          <a:xfrm>
            <a:off x="2351880" y="1440000"/>
            <a:ext cx="7907400" cy="5835240"/>
          </a:xfrm>
          <a:prstGeom prst="rect">
            <a:avLst/>
          </a:prstGeom>
          <a:ln w="0">
            <a:noFill/>
          </a:ln>
        </p:spPr>
      </p:pic>
      <p:sp>
        <p:nvSpPr>
          <p:cNvPr id="595" name="PlaceHolder 13"/>
          <p:cNvSpPr/>
          <p:nvPr/>
        </p:nvSpPr>
        <p:spPr>
          <a:xfrm>
            <a:off x="11767320" y="7178040"/>
            <a:ext cx="766440" cy="592920"/>
          </a:xfrm>
          <a:prstGeom prst="rect">
            <a:avLst/>
          </a:prstGeom>
          <a:noFill/>
          <a:ln cap="rnd" w="0">
            <a:solidFill>
              <a:srgbClr val="3465a4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DF60788-C700-4D3F-AB37-F5F11530D074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Application>LibreOffice/7.3.4.2$Linux_X86_64 LibreOffice_project/8cb1c265a8f71ce63e37a2ff337b4f2ebc525cbc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2022-06-15T11:31:40Z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